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411" r:id="rId2"/>
    <p:sldId id="929" r:id="rId3"/>
    <p:sldId id="968" r:id="rId4"/>
    <p:sldId id="982" r:id="rId5"/>
    <p:sldId id="983" r:id="rId6"/>
    <p:sldId id="976" r:id="rId7"/>
    <p:sldId id="977" r:id="rId8"/>
    <p:sldId id="978" r:id="rId9"/>
    <p:sldId id="97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 snapToGrid="0">
      <p:cViewPr>
        <p:scale>
          <a:sx n="90" d="100"/>
          <a:sy n="90" d="100"/>
        </p:scale>
        <p:origin x="150" y="-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15140-4AEB-4FB2-B769-6EFE3A0DBF97}" type="datetimeFigureOut">
              <a:rPr lang="fr-CA" smtClean="0"/>
              <a:t>2024-01-29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1193-FD87-452C-8146-2DCC25D2FE5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08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14C61-0C1E-43C5-985F-A88557E067A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03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14C61-0C1E-43C5-985F-A88557E067A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85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noProof="0" dirty="0"/>
              <a:t>I am unable to remove the word “target” or put the box around “Laurentides” in the bar as they are in a graphic element that I am unable to edit.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14C61-0C1E-43C5-985F-A88557E067A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7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73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text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2pPr>
              <a:spcBef>
                <a:spcPts val="800"/>
              </a:spcBef>
              <a:defRPr/>
            </a:lvl2pPr>
            <a:lvl3pPr>
              <a:spcBef>
                <a:spcPts val="1400"/>
              </a:spcBef>
              <a:defRPr/>
            </a:lvl3pPr>
            <a:lvl4pPr>
              <a:spcBef>
                <a:spcPts val="800"/>
              </a:spcBef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7986187" y="1371983"/>
            <a:ext cx="3462868" cy="2037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86183" y="3539109"/>
            <a:ext cx="3462867" cy="556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7986187" y="3648964"/>
            <a:ext cx="3462868" cy="1761554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80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62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745070" y="1517270"/>
            <a:ext cx="7082367" cy="3749674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745069" y="5585042"/>
            <a:ext cx="7084485" cy="895139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745069" y="1381125"/>
            <a:ext cx="7082367" cy="54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9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745069" y="1517270"/>
            <a:ext cx="10703984" cy="3749674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5067" y="5456238"/>
            <a:ext cx="7084484" cy="556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745069" y="5585042"/>
            <a:ext cx="7084485" cy="895139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6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745069" y="1517272"/>
            <a:ext cx="10703984" cy="4935473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5067" y="5456238"/>
            <a:ext cx="7084484" cy="556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745069" y="1381125"/>
            <a:ext cx="7082367" cy="54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0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745067" y="1517270"/>
            <a:ext cx="7082365" cy="4938394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745069" y="1381125"/>
            <a:ext cx="7082367" cy="54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8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745069" y="1517272"/>
            <a:ext cx="10703984" cy="4935473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45069" y="1381125"/>
            <a:ext cx="7082367" cy="54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04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4364567" y="2066544"/>
            <a:ext cx="7084484" cy="4386198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745067" y="2066544"/>
            <a:ext cx="3460750" cy="4386198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160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745070" y="1517270"/>
            <a:ext cx="7082367" cy="4718938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45069" y="1381125"/>
            <a:ext cx="7082367" cy="54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7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onne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7986183" y="2393952"/>
            <a:ext cx="3462867" cy="3062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6" y="6483102"/>
            <a:ext cx="3414184" cy="237109"/>
          </a:xfrm>
          <a:prstGeom prst="rect">
            <a:avLst/>
          </a:prstGeom>
        </p:spPr>
        <p:txBody>
          <a:bodyPr/>
          <a:lstStyle/>
          <a:p>
            <a:fld id="{2949A182-AE3C-4010-8CE2-DA3A4577DDB3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745066" y="2393952"/>
            <a:ext cx="3460750" cy="3062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4368800" y="2393952"/>
            <a:ext cx="3462867" cy="3062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745067" y="373063"/>
            <a:ext cx="7082365" cy="10080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66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colonne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7986183" y="2393952"/>
            <a:ext cx="3462867" cy="3062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6" y="6483102"/>
            <a:ext cx="3414184" cy="237109"/>
          </a:xfrm>
          <a:prstGeom prst="rect">
            <a:avLst/>
          </a:prstGeom>
        </p:spPr>
        <p:txBody>
          <a:bodyPr/>
          <a:lstStyle/>
          <a:p>
            <a:fld id="{2949A182-AE3C-4010-8CE2-DA3A4577DDB3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745066" y="2393952"/>
            <a:ext cx="3460750" cy="3062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4368800" y="2393952"/>
            <a:ext cx="3462867" cy="3062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64565" y="603343"/>
            <a:ext cx="7082368" cy="139004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828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61" descr="CROP-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703" y="5576111"/>
            <a:ext cx="2968296" cy="1135373"/>
          </a:xfrm>
          <a:prstGeom prst="rect">
            <a:avLst/>
          </a:prstGeom>
        </p:spPr>
      </p:pic>
      <p:sp>
        <p:nvSpPr>
          <p:cNvPr id="63" name="Rectangle 62"/>
          <p:cNvSpPr/>
          <p:nvPr userDrawn="1"/>
        </p:nvSpPr>
        <p:spPr>
          <a:xfrm>
            <a:off x="558877" y="3612502"/>
            <a:ext cx="3949705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64" name="Connecteur droit 63"/>
          <p:cNvCxnSpPr/>
          <p:nvPr userDrawn="1"/>
        </p:nvCxnSpPr>
        <p:spPr>
          <a:xfrm>
            <a:off x="558873" y="4055262"/>
            <a:ext cx="39497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 userDrawn="1"/>
        </p:nvSpPr>
        <p:spPr>
          <a:xfrm>
            <a:off x="558877" y="2393950"/>
            <a:ext cx="3949705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66" name="Connecteur droit 65"/>
          <p:cNvCxnSpPr/>
          <p:nvPr userDrawn="1"/>
        </p:nvCxnSpPr>
        <p:spPr>
          <a:xfrm>
            <a:off x="558873" y="2836710"/>
            <a:ext cx="39497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 userDrawn="1"/>
        </p:nvCxnSpPr>
        <p:spPr>
          <a:xfrm>
            <a:off x="558873" y="3224606"/>
            <a:ext cx="394970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58875" y="2512250"/>
            <a:ext cx="3959740" cy="1081964"/>
          </a:xfrm>
        </p:spPr>
        <p:txBody>
          <a:bodyPr>
            <a:noAutofit/>
          </a:bodyPr>
          <a:lstStyle>
            <a:lvl1pPr>
              <a:defRPr sz="1800" b="0" baseline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spcBef>
                <a:spcPts val="900"/>
              </a:spcBef>
              <a:defRPr sz="1800" baseline="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dirty="0"/>
              <a:t>1600 RENÉ-LÉVESQUE OUEST</a:t>
            </a:r>
          </a:p>
          <a:p>
            <a:pPr lvl="1"/>
            <a:r>
              <a:rPr lang="fr-FR" dirty="0"/>
              <a:t>MONTREAL (QUÉBEC) H3H 1P9</a:t>
            </a:r>
          </a:p>
          <a:p>
            <a:pPr lvl="1"/>
            <a:r>
              <a:rPr lang="fr-FR" dirty="0"/>
              <a:t>BUREAU 900 </a:t>
            </a:r>
          </a:p>
        </p:txBody>
      </p:sp>
      <p:sp>
        <p:nvSpPr>
          <p:cNvPr id="69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558875" y="3731374"/>
            <a:ext cx="3959740" cy="1081964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spcBef>
                <a:spcPts val="900"/>
              </a:spcBef>
              <a:defRPr sz="18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dirty="0"/>
              <a:t>T 514 849-8086</a:t>
            </a:r>
          </a:p>
          <a:p>
            <a:pPr lvl="1"/>
            <a:r>
              <a:rPr lang="fr-FR" dirty="0"/>
              <a:t>WWW.CROP.CA</a:t>
            </a:r>
          </a:p>
        </p:txBody>
      </p:sp>
      <p:sp>
        <p:nvSpPr>
          <p:cNvPr id="70" name="Forme en L 69"/>
          <p:cNvSpPr/>
          <p:nvPr userDrawn="1"/>
        </p:nvSpPr>
        <p:spPr>
          <a:xfrm rot="5400000">
            <a:off x="558880" y="5019759"/>
            <a:ext cx="110938" cy="110952"/>
          </a:xfrm>
          <a:prstGeom prst="corner">
            <a:avLst>
              <a:gd name="adj1" fmla="val 31250"/>
              <a:gd name="adj2" fmla="val 30083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1800" kern="0">
              <a:solidFill>
                <a:sysClr val="window" lastClr="FFFFFF"/>
              </a:solidFill>
            </a:endParaRPr>
          </a:p>
        </p:txBody>
      </p:sp>
      <p:sp>
        <p:nvSpPr>
          <p:cNvPr id="71" name="Espace réservé du texte 6"/>
          <p:cNvSpPr txBox="1">
            <a:spLocks/>
          </p:cNvSpPr>
          <p:nvPr userDrawn="1"/>
        </p:nvSpPr>
        <p:spPr>
          <a:xfrm>
            <a:off x="759245" y="5052170"/>
            <a:ext cx="3663897" cy="2939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ST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life to ideas</a:t>
            </a:r>
            <a:endParaRPr lang="en-CA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33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7986183" y="2393956"/>
            <a:ext cx="3462867" cy="2028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6" y="6483102"/>
            <a:ext cx="3414184" cy="237109"/>
          </a:xfrm>
          <a:prstGeom prst="rect">
            <a:avLst/>
          </a:prstGeom>
        </p:spPr>
        <p:txBody>
          <a:bodyPr/>
          <a:lstStyle/>
          <a:p>
            <a:fld id="{2949A182-AE3C-4010-8CE2-DA3A4577DDB3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986185" y="2275185"/>
            <a:ext cx="3462867" cy="6121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745066" y="2393956"/>
            <a:ext cx="3460750" cy="2028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5068" y="2275185"/>
            <a:ext cx="3462850" cy="6121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4368800" y="2393956"/>
            <a:ext cx="3462867" cy="2028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364570" y="2275182"/>
            <a:ext cx="3467102" cy="6128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4"/>
          <p:cNvSpPr>
            <a:spLocks noGrp="1"/>
          </p:cNvSpPr>
          <p:nvPr>
            <p:ph type="body" sz="quarter" idx="18"/>
          </p:nvPr>
        </p:nvSpPr>
        <p:spPr>
          <a:xfrm>
            <a:off x="745066" y="4680968"/>
            <a:ext cx="3460750" cy="1868487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200" b="0">
                <a:solidFill>
                  <a:schemeClr val="tx2"/>
                </a:solidFill>
              </a:defRPr>
            </a:lvl1pPr>
            <a:lvl2pPr>
              <a:lnSpc>
                <a:spcPts val="1500"/>
              </a:lnSpc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texte 24"/>
          <p:cNvSpPr>
            <a:spLocks noGrp="1"/>
          </p:cNvSpPr>
          <p:nvPr>
            <p:ph type="body" sz="quarter" idx="19"/>
          </p:nvPr>
        </p:nvSpPr>
        <p:spPr>
          <a:xfrm>
            <a:off x="4364567" y="4680968"/>
            <a:ext cx="3460750" cy="1868487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200" b="0">
                <a:solidFill>
                  <a:schemeClr val="tx2"/>
                </a:solidFill>
              </a:defRPr>
            </a:lvl1pPr>
            <a:lvl2pPr>
              <a:lnSpc>
                <a:spcPts val="1500"/>
              </a:lnSpc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4"/>
          <p:cNvSpPr>
            <a:spLocks noGrp="1"/>
          </p:cNvSpPr>
          <p:nvPr>
            <p:ph type="body" sz="quarter" idx="20"/>
          </p:nvPr>
        </p:nvSpPr>
        <p:spPr>
          <a:xfrm>
            <a:off x="7988302" y="4680968"/>
            <a:ext cx="3460750" cy="1868487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defRPr sz="1200" b="0">
                <a:solidFill>
                  <a:schemeClr val="tx2"/>
                </a:solidFill>
              </a:defRPr>
            </a:lvl1pPr>
            <a:lvl2pPr>
              <a:lnSpc>
                <a:spcPts val="1500"/>
              </a:lnSpc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745067" y="373063"/>
            <a:ext cx="7082365" cy="10080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161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e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7986183" y="1465017"/>
            <a:ext cx="3462867" cy="2028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6" y="6483102"/>
            <a:ext cx="3414184" cy="237109"/>
          </a:xfrm>
          <a:prstGeom prst="rect">
            <a:avLst/>
          </a:prstGeom>
        </p:spPr>
        <p:txBody>
          <a:bodyPr/>
          <a:lstStyle/>
          <a:p>
            <a:fld id="{2949A182-AE3C-4010-8CE2-DA3A4577DDB3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986185" y="3529965"/>
            <a:ext cx="3462867" cy="556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745066" y="1465017"/>
            <a:ext cx="3460750" cy="2028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5068" y="3529965"/>
            <a:ext cx="3462850" cy="556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4368800" y="1465017"/>
            <a:ext cx="3462867" cy="2028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364570" y="3529965"/>
            <a:ext cx="3467102" cy="5571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4"/>
          <p:cNvSpPr>
            <a:spLocks noGrp="1"/>
          </p:cNvSpPr>
          <p:nvPr>
            <p:ph type="body" sz="quarter" idx="18"/>
          </p:nvPr>
        </p:nvSpPr>
        <p:spPr>
          <a:xfrm>
            <a:off x="745066" y="3668140"/>
            <a:ext cx="3460750" cy="1788101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spcBef>
                <a:spcPts val="1200"/>
              </a:spcBef>
              <a:defRPr sz="1200" b="0">
                <a:solidFill>
                  <a:schemeClr val="tx2"/>
                </a:solidFill>
              </a:defRPr>
            </a:lvl1pPr>
            <a:lvl2pPr>
              <a:lnSpc>
                <a:spcPts val="1500"/>
              </a:lnSpc>
              <a:spcBef>
                <a:spcPts val="800"/>
              </a:spcBef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texte 24"/>
          <p:cNvSpPr>
            <a:spLocks noGrp="1"/>
          </p:cNvSpPr>
          <p:nvPr>
            <p:ph type="body" sz="quarter" idx="19"/>
          </p:nvPr>
        </p:nvSpPr>
        <p:spPr>
          <a:xfrm>
            <a:off x="4364567" y="3668140"/>
            <a:ext cx="3460750" cy="1788101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spcBef>
                <a:spcPts val="1200"/>
              </a:spcBef>
              <a:defRPr sz="1200" b="0">
                <a:solidFill>
                  <a:schemeClr val="tx2"/>
                </a:solidFill>
              </a:defRPr>
            </a:lvl1pPr>
            <a:lvl2pPr>
              <a:lnSpc>
                <a:spcPts val="1500"/>
              </a:lnSpc>
              <a:spcBef>
                <a:spcPts val="800"/>
              </a:spcBef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7" name="Espace réservé du texte 24"/>
          <p:cNvSpPr>
            <a:spLocks noGrp="1"/>
          </p:cNvSpPr>
          <p:nvPr>
            <p:ph type="body" sz="quarter" idx="20"/>
          </p:nvPr>
        </p:nvSpPr>
        <p:spPr>
          <a:xfrm>
            <a:off x="7988302" y="3668140"/>
            <a:ext cx="3460750" cy="1788101"/>
          </a:xfrm>
        </p:spPr>
        <p:txBody>
          <a:bodyPr>
            <a:normAutofit/>
          </a:bodyPr>
          <a:lstStyle>
            <a:lvl1pPr>
              <a:lnSpc>
                <a:spcPts val="1500"/>
              </a:lnSpc>
              <a:spcBef>
                <a:spcPts val="1200"/>
              </a:spcBef>
              <a:defRPr sz="1200" b="0">
                <a:solidFill>
                  <a:schemeClr val="tx2"/>
                </a:solidFill>
              </a:defRPr>
            </a:lvl1pPr>
            <a:lvl2pPr>
              <a:lnSpc>
                <a:spcPts val="1500"/>
              </a:lnSpc>
              <a:spcBef>
                <a:spcPts val="800"/>
              </a:spcBef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45067" y="373063"/>
            <a:ext cx="7082365" cy="10080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aseline="0"/>
            </a:lvl1pPr>
          </a:lstStyle>
          <a:p>
            <a:r>
              <a:rPr lang="fr-FR" dirty="0"/>
              <a:t>Cliquez ici pour modifier le </a:t>
            </a:r>
            <a:r>
              <a:rPr lang="fr-FR" dirty="0" err="1"/>
              <a:t>text</a:t>
            </a:r>
            <a:endParaRPr lang="en-CA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45071" y="5456244"/>
            <a:ext cx="10703980" cy="4571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1" name="Espace réservé du texte 13"/>
          <p:cNvSpPr>
            <a:spLocks noGrp="1"/>
          </p:cNvSpPr>
          <p:nvPr>
            <p:ph type="body" sz="quarter" idx="21"/>
          </p:nvPr>
        </p:nvSpPr>
        <p:spPr>
          <a:xfrm>
            <a:off x="745069" y="5566093"/>
            <a:ext cx="10703984" cy="914082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745069" y="1381125"/>
            <a:ext cx="7082367" cy="54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2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Espace réservé du tableau 14"/>
          <p:cNvSpPr>
            <a:spLocks noGrp="1"/>
          </p:cNvSpPr>
          <p:nvPr>
            <p:ph type="tbl" sz="quarter" idx="16"/>
          </p:nvPr>
        </p:nvSpPr>
        <p:spPr>
          <a:xfrm>
            <a:off x="745066" y="3409953"/>
            <a:ext cx="10703985" cy="204628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13" name="Rectangle 12"/>
          <p:cNvSpPr/>
          <p:nvPr userDrawn="1"/>
        </p:nvSpPr>
        <p:spPr>
          <a:xfrm>
            <a:off x="745071" y="5456244"/>
            <a:ext cx="10703980" cy="4571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1"/>
          </p:nvPr>
        </p:nvSpPr>
        <p:spPr>
          <a:xfrm>
            <a:off x="745069" y="5566093"/>
            <a:ext cx="10703984" cy="914082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22"/>
          </p:nvPr>
        </p:nvSpPr>
        <p:spPr>
          <a:xfrm>
            <a:off x="745067" y="1517211"/>
            <a:ext cx="7082365" cy="186531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9302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Espace réservé du tableau 14"/>
          <p:cNvSpPr>
            <a:spLocks noGrp="1"/>
          </p:cNvSpPr>
          <p:nvPr>
            <p:ph type="tbl" sz="quarter" idx="16"/>
          </p:nvPr>
        </p:nvSpPr>
        <p:spPr>
          <a:xfrm>
            <a:off x="745066" y="2587752"/>
            <a:ext cx="10703985" cy="185248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8"/>
          </p:nvPr>
        </p:nvSpPr>
        <p:spPr>
          <a:xfrm>
            <a:off x="745069" y="1518287"/>
            <a:ext cx="7082367" cy="1023747"/>
          </a:xfrm>
        </p:spPr>
        <p:txBody>
          <a:bodyPr/>
          <a:lstStyle>
            <a:lvl2pPr>
              <a:spcBef>
                <a:spcPts val="800"/>
              </a:spcBef>
              <a:defRPr/>
            </a:lvl2pPr>
            <a:lvl3pPr>
              <a:spcBef>
                <a:spcPts val="1400"/>
              </a:spcBef>
              <a:defRPr/>
            </a:lvl3pPr>
            <a:lvl4pPr>
              <a:spcBef>
                <a:spcPts val="800"/>
              </a:spcBef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45071" y="4430719"/>
            <a:ext cx="10703980" cy="4571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21"/>
          </p:nvPr>
        </p:nvSpPr>
        <p:spPr>
          <a:xfrm>
            <a:off x="745069" y="4540568"/>
            <a:ext cx="10703984" cy="1942528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0258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tenu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86183" y="4430713"/>
            <a:ext cx="3462867" cy="556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7986187" y="4540568"/>
            <a:ext cx="3462868" cy="1869758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80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6182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745070" y="1517270"/>
            <a:ext cx="7082367" cy="4893056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986183" y="4430713"/>
            <a:ext cx="3462867" cy="556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5"/>
          </p:nvPr>
        </p:nvSpPr>
        <p:spPr>
          <a:xfrm>
            <a:off x="7986187" y="4540568"/>
            <a:ext cx="3462868" cy="1869758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45068" y="2242948"/>
            <a:ext cx="7082365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45069" y="1381125"/>
            <a:ext cx="7082367" cy="54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46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able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5070" y="2386019"/>
            <a:ext cx="7082367" cy="933259"/>
          </a:xfrm>
        </p:spPr>
        <p:txBody>
          <a:bodyPr/>
          <a:lstStyle>
            <a:lvl1pPr>
              <a:lnSpc>
                <a:spcPts val="1800"/>
              </a:lnSpc>
              <a:spcBef>
                <a:spcPts val="600"/>
              </a:spcBef>
              <a:defRPr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Espace réservé du tableau 14"/>
          <p:cNvSpPr>
            <a:spLocks noGrp="1"/>
          </p:cNvSpPr>
          <p:nvPr>
            <p:ph type="tbl" sz="quarter" idx="16"/>
          </p:nvPr>
        </p:nvSpPr>
        <p:spPr>
          <a:xfrm>
            <a:off x="745069" y="3319273"/>
            <a:ext cx="10703984" cy="237744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16" name="Rectangle 15"/>
          <p:cNvSpPr/>
          <p:nvPr userDrawn="1"/>
        </p:nvSpPr>
        <p:spPr>
          <a:xfrm>
            <a:off x="4364567" y="5824729"/>
            <a:ext cx="7084484" cy="556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4364569" y="5907813"/>
            <a:ext cx="7084485" cy="465561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7986187" y="173038"/>
            <a:ext cx="3462868" cy="2127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9130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 tableau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Espace réservé du tableau 14"/>
          <p:cNvSpPr>
            <a:spLocks noGrp="1"/>
          </p:cNvSpPr>
          <p:nvPr>
            <p:ph type="tbl" sz="quarter" idx="16"/>
          </p:nvPr>
        </p:nvSpPr>
        <p:spPr>
          <a:xfrm>
            <a:off x="745066" y="2386013"/>
            <a:ext cx="10703985" cy="409708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CA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e en L 17"/>
          <p:cNvSpPr/>
          <p:nvPr userDrawn="1"/>
        </p:nvSpPr>
        <p:spPr>
          <a:xfrm rot="5400000">
            <a:off x="783447" y="135674"/>
            <a:ext cx="230280" cy="307040"/>
          </a:xfrm>
          <a:prstGeom prst="corner">
            <a:avLst>
              <a:gd name="adj1" fmla="val 31250"/>
              <a:gd name="adj2" fmla="val 300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9" name="Forme en L 18"/>
          <p:cNvSpPr/>
          <p:nvPr userDrawn="1"/>
        </p:nvSpPr>
        <p:spPr>
          <a:xfrm rot="5400000" flipH="1" flipV="1">
            <a:off x="7558773" y="1955012"/>
            <a:ext cx="230280" cy="307040"/>
          </a:xfrm>
          <a:prstGeom prst="corner">
            <a:avLst>
              <a:gd name="adj1" fmla="val 31250"/>
              <a:gd name="adj2" fmla="val 300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89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3"/>
          </p:nvPr>
        </p:nvSpPr>
        <p:spPr>
          <a:xfrm>
            <a:off x="7986187" y="2291275"/>
            <a:ext cx="3462868" cy="2127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2949A182-AE3C-4010-8CE2-DA3A4577DDB3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986183" y="4558987"/>
            <a:ext cx="3462867" cy="5564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7986187" y="4668842"/>
            <a:ext cx="3462868" cy="1686238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80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18" name="Espace réservé du titre 1"/>
          <p:cNvSpPr>
            <a:spLocks noGrp="1"/>
          </p:cNvSpPr>
          <p:nvPr>
            <p:ph type="title"/>
          </p:nvPr>
        </p:nvSpPr>
        <p:spPr>
          <a:xfrm>
            <a:off x="745070" y="404334"/>
            <a:ext cx="7082367" cy="158905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745070" y="2386013"/>
            <a:ext cx="7082367" cy="409708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669662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6" y="6483102"/>
            <a:ext cx="3414184" cy="237109"/>
          </a:xfrm>
          <a:prstGeom prst="rect">
            <a:avLst/>
          </a:prstGeom>
        </p:spPr>
        <p:txBody>
          <a:bodyPr/>
          <a:lstStyle/>
          <a:p>
            <a:fld id="{2949A182-AE3C-4010-8CE2-DA3A4577DDB3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986185" y="4174938"/>
            <a:ext cx="3462867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7986187" y="4257362"/>
            <a:ext cx="3462868" cy="2225734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5068" y="4174938"/>
            <a:ext cx="3462850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745066" y="4257362"/>
            <a:ext cx="3460750" cy="2225734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364570" y="4174938"/>
            <a:ext cx="3467102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4368802" y="4257362"/>
            <a:ext cx="3462868" cy="2225734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7986185" y="1335024"/>
            <a:ext cx="3462867" cy="556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45068" y="1335024"/>
            <a:ext cx="3462850" cy="556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364570" y="1335024"/>
            <a:ext cx="3467102" cy="5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7" name="Espace réservé du texte 13"/>
          <p:cNvSpPr>
            <a:spLocks noGrp="1"/>
          </p:cNvSpPr>
          <p:nvPr>
            <p:ph type="body" sz="quarter" idx="19"/>
          </p:nvPr>
        </p:nvSpPr>
        <p:spPr>
          <a:xfrm>
            <a:off x="7986187" y="1409026"/>
            <a:ext cx="3462868" cy="274235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28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745066" y="1409026"/>
            <a:ext cx="3460750" cy="274235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29" name="Espace réservé du texte 13"/>
          <p:cNvSpPr>
            <a:spLocks noGrp="1"/>
          </p:cNvSpPr>
          <p:nvPr>
            <p:ph type="body" sz="quarter" idx="21"/>
          </p:nvPr>
        </p:nvSpPr>
        <p:spPr>
          <a:xfrm>
            <a:off x="4368802" y="1409026"/>
            <a:ext cx="3462868" cy="274235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22" hasCustomPrompt="1"/>
          </p:nvPr>
        </p:nvSpPr>
        <p:spPr>
          <a:xfrm>
            <a:off x="7986187" y="1060704"/>
            <a:ext cx="3462868" cy="27432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600" b="1"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CLIQUEZ POUR MODIFIER</a:t>
            </a:r>
            <a:endParaRPr lang="en-CA" dirty="0"/>
          </a:p>
          <a:p>
            <a:pPr lvl="0"/>
            <a:endParaRPr lang="en-CA" dirty="0"/>
          </a:p>
        </p:txBody>
      </p:sp>
      <p:sp>
        <p:nvSpPr>
          <p:cNvPr id="31" name="Espace réservé du texte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5066" y="1060704"/>
            <a:ext cx="3460750" cy="27432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 b="1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32" name="Espace réservé du texte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68802" y="1060704"/>
            <a:ext cx="3462868" cy="27432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600" b="1"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CLIQUEZ POUR MODIFIER</a:t>
            </a:r>
            <a:endParaRPr lang="en-CA" dirty="0"/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564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CROP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183" y="3759517"/>
            <a:ext cx="3462867" cy="13245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5072" y="3612502"/>
            <a:ext cx="5265588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745068" y="4055262"/>
            <a:ext cx="5265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45072" y="2393950"/>
            <a:ext cx="5265588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745068" y="2836710"/>
            <a:ext cx="5265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745068" y="3224606"/>
            <a:ext cx="5265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745068" y="2512250"/>
            <a:ext cx="5278965" cy="1081964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spcBef>
                <a:spcPts val="900"/>
              </a:spcBef>
              <a:defRPr sz="1800" baseline="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dirty="0"/>
              <a:t>550, RUE SHERBROOKE OUEST</a:t>
            </a:r>
          </a:p>
          <a:p>
            <a:pPr lvl="1"/>
            <a:r>
              <a:rPr lang="fr-FR" dirty="0"/>
              <a:t>MONTREAL (QUÉBEC) H3A 1B9</a:t>
            </a:r>
          </a:p>
          <a:p>
            <a:pPr lvl="1"/>
            <a:r>
              <a:rPr lang="fr-FR" dirty="0"/>
              <a:t>BUREAU 900 – TOUR EST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745068" y="3731374"/>
            <a:ext cx="5278965" cy="1081964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spcBef>
                <a:spcPts val="900"/>
              </a:spcBef>
              <a:defRPr sz="18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dirty="0"/>
              <a:t>T 514 849-8086</a:t>
            </a:r>
          </a:p>
          <a:p>
            <a:pPr lvl="1"/>
            <a:r>
              <a:rPr lang="fr-FR" dirty="0"/>
              <a:t>WWW.CROP.CA</a:t>
            </a:r>
          </a:p>
        </p:txBody>
      </p:sp>
      <p:sp>
        <p:nvSpPr>
          <p:cNvPr id="10" name="Forme en L 9"/>
          <p:cNvSpPr/>
          <p:nvPr userDrawn="1"/>
        </p:nvSpPr>
        <p:spPr>
          <a:xfrm rot="5400000">
            <a:off x="763557" y="5001277"/>
            <a:ext cx="110938" cy="147917"/>
          </a:xfrm>
          <a:prstGeom prst="corner">
            <a:avLst>
              <a:gd name="adj1" fmla="val 31250"/>
              <a:gd name="adj2" fmla="val 30083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1800" kern="0">
              <a:solidFill>
                <a:sysClr val="window" lastClr="FFFFFF"/>
              </a:solidFill>
            </a:endParaRPr>
          </a:p>
        </p:txBody>
      </p:sp>
      <p:sp>
        <p:nvSpPr>
          <p:cNvPr id="12" name="Espace réservé du texte 6"/>
          <p:cNvSpPr txBox="1">
            <a:spLocks/>
          </p:cNvSpPr>
          <p:nvPr userDrawn="1"/>
        </p:nvSpPr>
        <p:spPr>
          <a:xfrm>
            <a:off x="759245" y="5052170"/>
            <a:ext cx="3663897" cy="2939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ST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life to ideas</a:t>
            </a:r>
            <a:endParaRPr lang="en-CA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30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-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6" y="6483102"/>
            <a:ext cx="3414184" cy="237109"/>
          </a:xfrm>
          <a:prstGeom prst="rect">
            <a:avLst/>
          </a:prstGeom>
        </p:spPr>
        <p:txBody>
          <a:bodyPr/>
          <a:lstStyle/>
          <a:p>
            <a:fld id="{2949A182-AE3C-4010-8CE2-DA3A4577DDB3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986185" y="4595562"/>
            <a:ext cx="3462867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7986187" y="4677986"/>
            <a:ext cx="3462868" cy="1805110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5068" y="4595562"/>
            <a:ext cx="3462850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745067" y="4677986"/>
            <a:ext cx="3460750" cy="1805110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364570" y="4595562"/>
            <a:ext cx="3467102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4368804" y="4677986"/>
            <a:ext cx="3462868" cy="1805110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itre 1"/>
          <p:cNvSpPr>
            <a:spLocks noGrp="1"/>
          </p:cNvSpPr>
          <p:nvPr>
            <p:ph type="title"/>
          </p:nvPr>
        </p:nvSpPr>
        <p:spPr>
          <a:xfrm>
            <a:off x="745067" y="404334"/>
            <a:ext cx="7082365" cy="158905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  <p:sp>
        <p:nvSpPr>
          <p:cNvPr id="22" name="Forme en L 21"/>
          <p:cNvSpPr/>
          <p:nvPr userDrawn="1"/>
        </p:nvSpPr>
        <p:spPr>
          <a:xfrm rot="5400000">
            <a:off x="783447" y="135674"/>
            <a:ext cx="230280" cy="307040"/>
          </a:xfrm>
          <a:prstGeom prst="corner">
            <a:avLst>
              <a:gd name="adj1" fmla="val 31250"/>
              <a:gd name="adj2" fmla="val 300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986185" y="2880360"/>
            <a:ext cx="3462867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35" name="Espace réservé du texte 13"/>
          <p:cNvSpPr>
            <a:spLocks noGrp="1"/>
          </p:cNvSpPr>
          <p:nvPr>
            <p:ph type="body" sz="quarter" idx="19"/>
          </p:nvPr>
        </p:nvSpPr>
        <p:spPr>
          <a:xfrm>
            <a:off x="7986187" y="2962784"/>
            <a:ext cx="3462868" cy="1632778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745068" y="2880360"/>
            <a:ext cx="3462850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37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745066" y="2962784"/>
            <a:ext cx="3460750" cy="1632778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4364570" y="2880360"/>
            <a:ext cx="3467102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39" name="Espace réservé du texte 13"/>
          <p:cNvSpPr>
            <a:spLocks noGrp="1"/>
          </p:cNvSpPr>
          <p:nvPr>
            <p:ph type="body" sz="quarter" idx="21"/>
          </p:nvPr>
        </p:nvSpPr>
        <p:spPr>
          <a:xfrm>
            <a:off x="4368802" y="2962784"/>
            <a:ext cx="3462868" cy="1632778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41" name="Espace réservé du texte 13"/>
          <p:cNvSpPr>
            <a:spLocks noGrp="1"/>
          </p:cNvSpPr>
          <p:nvPr>
            <p:ph type="body" sz="quarter" idx="22" hasCustomPrompt="1"/>
          </p:nvPr>
        </p:nvSpPr>
        <p:spPr>
          <a:xfrm>
            <a:off x="7986187" y="2414016"/>
            <a:ext cx="3462868" cy="4663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600" b="1"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42" name="Espace réservé du texte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5066" y="2414016"/>
            <a:ext cx="3460750" cy="466344"/>
          </a:xfrm>
        </p:spPr>
        <p:txBody>
          <a:bodyPr anchor="b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43" name="Espace réservé du texte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68802" y="2414016"/>
            <a:ext cx="3462868" cy="4663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600" b="1"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44" name="Forme en L 43"/>
          <p:cNvSpPr/>
          <p:nvPr userDrawn="1"/>
        </p:nvSpPr>
        <p:spPr>
          <a:xfrm rot="5400000" flipH="1" flipV="1">
            <a:off x="7558773" y="1955012"/>
            <a:ext cx="230280" cy="307040"/>
          </a:xfrm>
          <a:prstGeom prst="corner">
            <a:avLst>
              <a:gd name="adj1" fmla="val 31250"/>
              <a:gd name="adj2" fmla="val 300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85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-colum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6" y="6483102"/>
            <a:ext cx="3414184" cy="237109"/>
          </a:xfrm>
          <a:prstGeom prst="rect">
            <a:avLst/>
          </a:prstGeom>
        </p:spPr>
        <p:txBody>
          <a:bodyPr/>
          <a:lstStyle/>
          <a:p>
            <a:fld id="{2949A182-AE3C-4010-8CE2-DA3A4577DDB3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7986187" y="4677986"/>
            <a:ext cx="3462868" cy="1805110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745067" y="4677986"/>
            <a:ext cx="3460750" cy="1805110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4368804" y="4677986"/>
            <a:ext cx="3462868" cy="1805110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itre 1"/>
          <p:cNvSpPr>
            <a:spLocks noGrp="1"/>
          </p:cNvSpPr>
          <p:nvPr>
            <p:ph type="title"/>
          </p:nvPr>
        </p:nvSpPr>
        <p:spPr>
          <a:xfrm>
            <a:off x="745067" y="404334"/>
            <a:ext cx="7082365" cy="158905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  <p:sp>
        <p:nvSpPr>
          <p:cNvPr id="22" name="Forme en L 21"/>
          <p:cNvSpPr/>
          <p:nvPr userDrawn="1"/>
        </p:nvSpPr>
        <p:spPr>
          <a:xfrm rot="5400000">
            <a:off x="783447" y="135674"/>
            <a:ext cx="230280" cy="307040"/>
          </a:xfrm>
          <a:prstGeom prst="corner">
            <a:avLst>
              <a:gd name="adj1" fmla="val 31250"/>
              <a:gd name="adj2" fmla="val 300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35" name="Espace réservé du texte 13"/>
          <p:cNvSpPr>
            <a:spLocks noGrp="1"/>
          </p:cNvSpPr>
          <p:nvPr>
            <p:ph type="body" sz="quarter" idx="19"/>
          </p:nvPr>
        </p:nvSpPr>
        <p:spPr>
          <a:xfrm>
            <a:off x="7986187" y="2962784"/>
            <a:ext cx="3462868" cy="1632778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37" name="Espace réservé du texte 13"/>
          <p:cNvSpPr>
            <a:spLocks noGrp="1"/>
          </p:cNvSpPr>
          <p:nvPr>
            <p:ph type="body" sz="quarter" idx="20"/>
          </p:nvPr>
        </p:nvSpPr>
        <p:spPr>
          <a:xfrm>
            <a:off x="745066" y="2962784"/>
            <a:ext cx="3460750" cy="1632778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39" name="Espace réservé du texte 13"/>
          <p:cNvSpPr>
            <a:spLocks noGrp="1"/>
          </p:cNvSpPr>
          <p:nvPr>
            <p:ph type="body" sz="quarter" idx="21"/>
          </p:nvPr>
        </p:nvSpPr>
        <p:spPr>
          <a:xfrm>
            <a:off x="4368802" y="2962784"/>
            <a:ext cx="3462868" cy="1632778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  <a:endParaRPr lang="en-CA" dirty="0"/>
          </a:p>
        </p:txBody>
      </p:sp>
      <p:sp>
        <p:nvSpPr>
          <p:cNvPr id="41" name="Espace réservé du texte 13"/>
          <p:cNvSpPr>
            <a:spLocks noGrp="1"/>
          </p:cNvSpPr>
          <p:nvPr>
            <p:ph type="body" sz="quarter" idx="22" hasCustomPrompt="1"/>
          </p:nvPr>
        </p:nvSpPr>
        <p:spPr>
          <a:xfrm>
            <a:off x="7986187" y="2414016"/>
            <a:ext cx="3462868" cy="4663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600" b="1"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42" name="Espace réservé du texte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5066" y="2414016"/>
            <a:ext cx="3460750" cy="466344"/>
          </a:xfrm>
        </p:spPr>
        <p:txBody>
          <a:bodyPr anchor="b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rgbClr val="7F7F7F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43" name="Espace réservé du texte 13"/>
          <p:cNvSpPr>
            <a:spLocks noGrp="1"/>
          </p:cNvSpPr>
          <p:nvPr>
            <p:ph type="body" sz="quarter" idx="24" hasCustomPrompt="1"/>
          </p:nvPr>
        </p:nvSpPr>
        <p:spPr>
          <a:xfrm>
            <a:off x="4368802" y="2414016"/>
            <a:ext cx="3462868" cy="4663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600" b="1">
                <a:latin typeface="Arial Narrow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lang="fr-FR" dirty="0"/>
              <a:t>CLIQUEZ POUR MODIFIER</a:t>
            </a:r>
            <a:endParaRPr lang="en-CA" dirty="0"/>
          </a:p>
        </p:txBody>
      </p:sp>
      <p:sp>
        <p:nvSpPr>
          <p:cNvPr id="44" name="Forme en L 43"/>
          <p:cNvSpPr/>
          <p:nvPr userDrawn="1"/>
        </p:nvSpPr>
        <p:spPr>
          <a:xfrm rot="5400000" flipH="1" flipV="1">
            <a:off x="7558773" y="1955012"/>
            <a:ext cx="230280" cy="307040"/>
          </a:xfrm>
          <a:prstGeom prst="corner">
            <a:avLst>
              <a:gd name="adj1" fmla="val 31250"/>
              <a:gd name="adj2" fmla="val 300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08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6" y="6483102"/>
            <a:ext cx="3414184" cy="237109"/>
          </a:xfrm>
          <a:prstGeom prst="rect">
            <a:avLst/>
          </a:prstGeom>
        </p:spPr>
        <p:txBody>
          <a:bodyPr/>
          <a:lstStyle/>
          <a:p>
            <a:fld id="{2949A182-AE3C-4010-8CE2-DA3A4577DDB3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Espace réservé du titre 1"/>
          <p:cNvSpPr>
            <a:spLocks noGrp="1"/>
          </p:cNvSpPr>
          <p:nvPr>
            <p:ph type="title"/>
          </p:nvPr>
        </p:nvSpPr>
        <p:spPr>
          <a:xfrm>
            <a:off x="4364567" y="404334"/>
            <a:ext cx="7084484" cy="158905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  <p:sp>
        <p:nvSpPr>
          <p:cNvPr id="21" name="Forme en L 20"/>
          <p:cNvSpPr/>
          <p:nvPr userDrawn="1"/>
        </p:nvSpPr>
        <p:spPr>
          <a:xfrm rot="5400000">
            <a:off x="4402947" y="135674"/>
            <a:ext cx="230280" cy="307040"/>
          </a:xfrm>
          <a:prstGeom prst="corner">
            <a:avLst>
              <a:gd name="adj1" fmla="val 31250"/>
              <a:gd name="adj2" fmla="val 300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2" name="Forme en L 21"/>
          <p:cNvSpPr/>
          <p:nvPr userDrawn="1"/>
        </p:nvSpPr>
        <p:spPr>
          <a:xfrm rot="5400000" flipH="1" flipV="1">
            <a:off x="11178273" y="1955012"/>
            <a:ext cx="230280" cy="307040"/>
          </a:xfrm>
          <a:prstGeom prst="corner">
            <a:avLst>
              <a:gd name="adj1" fmla="val 31250"/>
              <a:gd name="adj2" fmla="val 3008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graphique 24"/>
          <p:cNvSpPr>
            <a:spLocks noGrp="1"/>
          </p:cNvSpPr>
          <p:nvPr>
            <p:ph type="chart" sz="quarter" idx="13"/>
          </p:nvPr>
        </p:nvSpPr>
        <p:spPr>
          <a:xfrm>
            <a:off x="745067" y="2386013"/>
            <a:ext cx="10701867" cy="4097083"/>
          </a:xfrm>
        </p:spPr>
        <p:txBody>
          <a:bodyPr/>
          <a:lstStyle/>
          <a:p>
            <a:endParaRPr lang="en-CA"/>
          </a:p>
        </p:txBody>
      </p:sp>
      <p:sp>
        <p:nvSpPr>
          <p:cNvPr id="26" name="Rectangle 25"/>
          <p:cNvSpPr/>
          <p:nvPr userDrawn="1"/>
        </p:nvSpPr>
        <p:spPr>
          <a:xfrm>
            <a:off x="4366688" y="5541264"/>
            <a:ext cx="7082367" cy="54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  <a:spcBef>
                <a:spcPts val="300"/>
              </a:spcBef>
            </a:pPr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4364569" y="5623561"/>
            <a:ext cx="7084485" cy="777240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600"/>
              </a:spcBef>
              <a:buNone/>
              <a:defRPr sz="1200" b="0"/>
            </a:lvl1pPr>
          </a:lstStyle>
          <a:p>
            <a:pPr lvl="0"/>
            <a:r>
              <a:rPr lang="fr-FR" dirty="0"/>
              <a:t>Cliquez pour modifier les styles du</a:t>
            </a:r>
          </a:p>
        </p:txBody>
      </p:sp>
    </p:spTree>
    <p:extLst>
      <p:ext uri="{BB962C8B-B14F-4D97-AF65-F5344CB8AC3E}">
        <p14:creationId xmlns:p14="http://schemas.microsoft.com/office/powerpoint/2010/main" val="2007608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599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F6E3622C-6126-4886-BCF5-7090F1C861E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00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Slide</a:t>
            </a:r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87B434C-9450-4FD0-A3BB-FC343C76F50C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41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re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745069" y="1517272"/>
            <a:ext cx="10703984" cy="4935473"/>
          </a:xfrm>
        </p:spPr>
        <p:txBody>
          <a:bodyPr/>
          <a:lstStyle/>
          <a:p>
            <a:pPr lvl="0"/>
            <a:r>
              <a:rPr lang="fr-FR" dirty="0"/>
              <a:t>Cliquez pour modifier</a:t>
            </a:r>
            <a:endParaRPr lang="en-CA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745069" y="1381125"/>
            <a:ext cx="7082367" cy="548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09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ransition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45072" y="1699260"/>
            <a:ext cx="8941137" cy="259467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None/>
              <a:tabLst>
                <a:tab pos="5084763" algn="r"/>
              </a:tabLst>
              <a:defRPr sz="3300" b="1" u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45068" y="4430713"/>
            <a:ext cx="7082365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45070" y="4522540"/>
            <a:ext cx="7082367" cy="347663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Forme en L 8"/>
          <p:cNvSpPr/>
          <p:nvPr userDrawn="1"/>
        </p:nvSpPr>
        <p:spPr>
          <a:xfrm rot="5400000">
            <a:off x="763557" y="6011412"/>
            <a:ext cx="110938" cy="147917"/>
          </a:xfrm>
          <a:prstGeom prst="corner">
            <a:avLst>
              <a:gd name="adj1" fmla="val 31250"/>
              <a:gd name="adj2" fmla="val 30083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1800" kern="0">
              <a:solidFill>
                <a:sysClr val="window" lastClr="FFFFFF"/>
              </a:solidFill>
            </a:endParaRPr>
          </a:p>
        </p:txBody>
      </p:sp>
      <p:sp>
        <p:nvSpPr>
          <p:cNvPr id="10" name="Espace réservé du texte 6"/>
          <p:cNvSpPr txBox="1">
            <a:spLocks/>
          </p:cNvSpPr>
          <p:nvPr userDrawn="1"/>
        </p:nvSpPr>
        <p:spPr>
          <a:xfrm>
            <a:off x="759245" y="6062305"/>
            <a:ext cx="3663897" cy="2939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ST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life to </a:t>
            </a:r>
            <a:r>
              <a:rPr lang="fr-CA" sz="1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ideas</a:t>
            </a:r>
            <a:endParaRPr lang="fr-CA" sz="1800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6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CROP-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44" y="846897"/>
            <a:ext cx="3462867" cy="13245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5072" y="3612502"/>
            <a:ext cx="5265588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745068" y="4055262"/>
            <a:ext cx="5265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45072" y="2393950"/>
            <a:ext cx="5265588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745068" y="2836710"/>
            <a:ext cx="5265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745068" y="3224606"/>
            <a:ext cx="5265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745068" y="2512250"/>
            <a:ext cx="5278965" cy="1081964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spcBef>
                <a:spcPts val="900"/>
              </a:spcBef>
              <a:defRPr sz="1800" baseline="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dirty="0"/>
              <a:t>550, RUE SHERBROOKE OUEST</a:t>
            </a:r>
          </a:p>
          <a:p>
            <a:pPr lvl="1"/>
            <a:r>
              <a:rPr lang="fr-FR" dirty="0"/>
              <a:t>MONTREAL (QUÉBEC) H3A 1B9</a:t>
            </a:r>
          </a:p>
          <a:p>
            <a:pPr lvl="1"/>
            <a:r>
              <a:rPr lang="fr-FR" dirty="0"/>
              <a:t>BUREAU 900 – TOUR EST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745068" y="3731374"/>
            <a:ext cx="5278965" cy="1081964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spcBef>
                <a:spcPts val="900"/>
              </a:spcBef>
              <a:defRPr sz="18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dirty="0"/>
              <a:t>T 514 849-8086</a:t>
            </a:r>
          </a:p>
          <a:p>
            <a:pPr lvl="1"/>
            <a:r>
              <a:rPr lang="fr-FR" dirty="0"/>
              <a:t>www.crop.ca</a:t>
            </a:r>
          </a:p>
        </p:txBody>
      </p:sp>
      <p:sp>
        <p:nvSpPr>
          <p:cNvPr id="14" name="Forme en L 13"/>
          <p:cNvSpPr/>
          <p:nvPr userDrawn="1"/>
        </p:nvSpPr>
        <p:spPr>
          <a:xfrm rot="5400000">
            <a:off x="763557" y="5001277"/>
            <a:ext cx="110938" cy="147917"/>
          </a:xfrm>
          <a:prstGeom prst="corner">
            <a:avLst>
              <a:gd name="adj1" fmla="val 31250"/>
              <a:gd name="adj2" fmla="val 30083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1800" kern="0">
              <a:solidFill>
                <a:sysClr val="window" lastClr="FFFFFF"/>
              </a:solidFill>
            </a:endParaRPr>
          </a:p>
        </p:txBody>
      </p:sp>
      <p:sp>
        <p:nvSpPr>
          <p:cNvPr id="15" name="Espace réservé du texte 6"/>
          <p:cNvSpPr txBox="1">
            <a:spLocks/>
          </p:cNvSpPr>
          <p:nvPr userDrawn="1"/>
        </p:nvSpPr>
        <p:spPr>
          <a:xfrm>
            <a:off x="759245" y="5052170"/>
            <a:ext cx="3663897" cy="2939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ST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life to ideas</a:t>
            </a:r>
            <a:endParaRPr lang="en-CA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8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 Cover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CROP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44" y="846897"/>
            <a:ext cx="3462867" cy="13245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5072" y="3612502"/>
            <a:ext cx="5265588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745068" y="4055262"/>
            <a:ext cx="5265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45072" y="2393950"/>
            <a:ext cx="5265588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745068" y="2836710"/>
            <a:ext cx="5265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745068" y="3224606"/>
            <a:ext cx="52655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745068" y="2512250"/>
            <a:ext cx="5278965" cy="1081964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spcBef>
                <a:spcPts val="900"/>
              </a:spcBef>
              <a:defRPr sz="1800" baseline="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dirty="0"/>
              <a:t>550, RUE SHERBROOKE OUEST</a:t>
            </a:r>
          </a:p>
          <a:p>
            <a:pPr lvl="1"/>
            <a:r>
              <a:rPr lang="fr-FR" dirty="0"/>
              <a:t>MONTREAL (QUÉBEC) H3A 1B9</a:t>
            </a:r>
          </a:p>
          <a:p>
            <a:pPr lvl="1"/>
            <a:r>
              <a:rPr lang="fr-FR" dirty="0"/>
              <a:t>BUREAU 900 – TOUR EST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745068" y="3731374"/>
            <a:ext cx="5278965" cy="1081964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spcBef>
                <a:spcPts val="900"/>
              </a:spcBef>
              <a:defRPr sz="1800">
                <a:solidFill>
                  <a:schemeClr val="bg1"/>
                </a:solidFill>
                <a:latin typeface="Arial Narrow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dirty="0"/>
              <a:t>T 514 849-8086</a:t>
            </a:r>
          </a:p>
          <a:p>
            <a:pPr lvl="1"/>
            <a:r>
              <a:rPr lang="fr-FR" dirty="0"/>
              <a:t>www.crop.ca</a:t>
            </a:r>
          </a:p>
        </p:txBody>
      </p:sp>
      <p:sp>
        <p:nvSpPr>
          <p:cNvPr id="14" name="Forme en L 13"/>
          <p:cNvSpPr/>
          <p:nvPr userDrawn="1"/>
        </p:nvSpPr>
        <p:spPr>
          <a:xfrm rot="5400000">
            <a:off x="763557" y="5001277"/>
            <a:ext cx="110938" cy="147917"/>
          </a:xfrm>
          <a:prstGeom prst="corner">
            <a:avLst>
              <a:gd name="adj1" fmla="val 31250"/>
              <a:gd name="adj2" fmla="val 30083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1800" kern="0">
              <a:solidFill>
                <a:sysClr val="window" lastClr="FFFFFF"/>
              </a:solidFill>
            </a:endParaRPr>
          </a:p>
        </p:txBody>
      </p:sp>
      <p:sp>
        <p:nvSpPr>
          <p:cNvPr id="15" name="Espace réservé du texte 6"/>
          <p:cNvSpPr txBox="1">
            <a:spLocks/>
          </p:cNvSpPr>
          <p:nvPr userDrawn="1"/>
        </p:nvSpPr>
        <p:spPr>
          <a:xfrm>
            <a:off x="759245" y="5052170"/>
            <a:ext cx="3663897" cy="2939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ST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life to ideas</a:t>
            </a:r>
            <a:endParaRPr lang="en-CA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0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45068" y="1271397"/>
            <a:ext cx="7082365" cy="1392620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Table of contents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45068" y="2448814"/>
            <a:ext cx="7082365" cy="37856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Clr>
                <a:schemeClr val="bg1"/>
              </a:buClr>
              <a:buNone/>
              <a:tabLst>
                <a:tab pos="5084763" algn="r"/>
              </a:tabLst>
              <a:defRPr sz="1200" b="0" u="none">
                <a:solidFill>
                  <a:schemeClr val="bg1"/>
                </a:solidFill>
                <a:latin typeface="Arial Narrow" pitchFamily="34" charset="0"/>
              </a:defRPr>
            </a:lvl1pPr>
            <a:lvl2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asz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prstClr val="white"/>
              </a:buClr>
            </a:pPr>
            <a:fld id="{7A6F88A6-4366-4608-9E5D-5814E0798602}" type="datetime1">
              <a:rPr lang="fr-FR" smtClean="0">
                <a:solidFill>
                  <a:prstClr val="white"/>
                </a:solidFill>
              </a:rPr>
              <a:pPr>
                <a:buClr>
                  <a:prstClr val="white"/>
                </a:buClr>
              </a:pPr>
              <a:t>29/01/2024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prstClr val="white"/>
              </a:buClr>
            </a:pPr>
            <a:r>
              <a:rPr lang="en-CA">
                <a:solidFill>
                  <a:prstClr val="white"/>
                </a:solidFill>
              </a:rPr>
              <a:t>CROP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prstClr val="white"/>
              </a:buClr>
            </a:pPr>
            <a:fld id="{E7B58D81-04C7-47EB-9B1C-20051A4D7758}" type="slidenum">
              <a:rPr lang="en-CA" smtClean="0">
                <a:solidFill>
                  <a:prstClr val="white"/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45068" y="2393950"/>
            <a:ext cx="7082365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5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45072" y="1699260"/>
            <a:ext cx="8941137" cy="259467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Clr>
                <a:schemeClr val="bg1"/>
              </a:buClr>
              <a:buNone/>
              <a:tabLst>
                <a:tab pos="5084763" algn="r"/>
              </a:tabLst>
              <a:defRPr sz="3300" b="1" u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45068" y="4430713"/>
            <a:ext cx="7082365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45070" y="4522540"/>
            <a:ext cx="7082367" cy="347663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Forme en L 8"/>
          <p:cNvSpPr/>
          <p:nvPr userDrawn="1"/>
        </p:nvSpPr>
        <p:spPr>
          <a:xfrm rot="5400000">
            <a:off x="763557" y="6011412"/>
            <a:ext cx="110938" cy="147917"/>
          </a:xfrm>
          <a:prstGeom prst="corner">
            <a:avLst>
              <a:gd name="adj1" fmla="val 31250"/>
              <a:gd name="adj2" fmla="val 30083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1800" kern="0">
              <a:solidFill>
                <a:sysClr val="window" lastClr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AF4B7BE-B99A-4956-B27D-3C8769B9FB4F}"/>
              </a:ext>
            </a:extLst>
          </p:cNvPr>
          <p:cNvSpPr txBox="1">
            <a:spLocks/>
          </p:cNvSpPr>
          <p:nvPr userDrawn="1"/>
        </p:nvSpPr>
        <p:spPr>
          <a:xfrm>
            <a:off x="759245" y="6062305"/>
            <a:ext cx="3663897" cy="2939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ST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0" dirty="0">
                <a:latin typeface="Arial" pitchFamily="34" charset="0"/>
                <a:cs typeface="Arial" pitchFamily="34" charset="0"/>
              </a:rPr>
              <a:t>de la vie aux </a:t>
            </a:r>
            <a:r>
              <a:rPr lang="fr-CA" sz="1800" b="1" i="0" dirty="0">
                <a:latin typeface="Arial" pitchFamily="34" charset="0"/>
                <a:cs typeface="Arial" pitchFamily="34" charset="0"/>
              </a:rPr>
              <a:t>idées</a:t>
            </a:r>
          </a:p>
        </p:txBody>
      </p:sp>
    </p:spTree>
    <p:extLst>
      <p:ext uri="{BB962C8B-B14F-4D97-AF65-F5344CB8AC3E}">
        <p14:creationId xmlns:p14="http://schemas.microsoft.com/office/powerpoint/2010/main" val="117026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CROP-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183" y="3759517"/>
            <a:ext cx="3462867" cy="1324546"/>
          </a:xfrm>
          <a:prstGeom prst="rect">
            <a:avLst/>
          </a:prstGeom>
        </p:spPr>
      </p:pic>
      <p:sp>
        <p:nvSpPr>
          <p:cNvPr id="10" name="Forme en L 9"/>
          <p:cNvSpPr/>
          <p:nvPr userDrawn="1"/>
        </p:nvSpPr>
        <p:spPr>
          <a:xfrm rot="5400000">
            <a:off x="763557" y="5001277"/>
            <a:ext cx="110938" cy="147917"/>
          </a:xfrm>
          <a:prstGeom prst="corner">
            <a:avLst>
              <a:gd name="adj1" fmla="val 31250"/>
              <a:gd name="adj2" fmla="val 30083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sz="1800" kern="0">
              <a:solidFill>
                <a:sysClr val="window" lastClr="FFFFFF"/>
              </a:solidFill>
            </a:endParaRPr>
          </a:p>
        </p:txBody>
      </p:sp>
      <p:sp>
        <p:nvSpPr>
          <p:cNvPr id="12" name="Espace réservé du texte 6"/>
          <p:cNvSpPr txBox="1">
            <a:spLocks/>
          </p:cNvSpPr>
          <p:nvPr userDrawn="1"/>
        </p:nvSpPr>
        <p:spPr>
          <a:xfrm>
            <a:off x="759245" y="5052170"/>
            <a:ext cx="3663897" cy="2939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ST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life to ideas</a:t>
            </a:r>
            <a:endParaRPr lang="en-CA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7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067" y="362430"/>
            <a:ext cx="7082365" cy="100806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64567" y="6483102"/>
            <a:ext cx="3414182" cy="237109"/>
          </a:xfrm>
          <a:prstGeom prst="rect">
            <a:avLst/>
          </a:prstGeom>
        </p:spPr>
        <p:txBody>
          <a:bodyPr/>
          <a:lstStyle/>
          <a:p>
            <a:fld id="{14E21B0B-A824-4C71-8B52-BEA968808D82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2pPr>
              <a:spcBef>
                <a:spcPts val="800"/>
              </a:spcBef>
              <a:defRPr/>
            </a:lvl2pPr>
            <a:lvl3pPr>
              <a:spcBef>
                <a:spcPts val="1400"/>
              </a:spcBef>
              <a:defRPr/>
            </a:lvl3pPr>
            <a:lvl4pPr>
              <a:spcBef>
                <a:spcPts val="800"/>
              </a:spcBef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17558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5067" y="373063"/>
            <a:ext cx="7082365" cy="10080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5069" y="1518285"/>
            <a:ext cx="7082367" cy="4892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45066" y="6483102"/>
            <a:ext cx="3414184" cy="2383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CA">
                <a:solidFill>
                  <a:srgbClr val="000000">
                    <a:tint val="75000"/>
                  </a:srgbClr>
                </a:solidFill>
              </a:rPr>
              <a:t>CROP</a:t>
            </a:r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86185" y="6483102"/>
            <a:ext cx="3462867" cy="2383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E7B58D81-04C7-47EB-9B1C-20051A4D7758}" type="slidenum">
              <a:rPr lang="en-C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745069" y="6483096"/>
            <a:ext cx="1070398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745069" y="1381125"/>
            <a:ext cx="7082367" cy="548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2"/>
          </p:nvPr>
        </p:nvSpPr>
        <p:spPr>
          <a:xfrm>
            <a:off x="4364568" y="6483102"/>
            <a:ext cx="3414184" cy="238379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E87B434C-9450-4FD0-A3BB-FC343C76F50C}" type="datetime1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29/01/2024</a:t>
            </a:fld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Clr>
          <a:schemeClr val="tx2"/>
        </a:buClr>
        <a:buFont typeface="Arial" pitchFamily="34" charset="0"/>
        <a:buNone/>
        <a:tabLst/>
        <a:defRPr sz="1600" b="1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None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228600" indent="0" algn="l" defTabSz="914400" rtl="0" eaLnBrk="1" latinLnBrk="0" hangingPunct="1">
        <a:spcBef>
          <a:spcPts val="1400"/>
        </a:spcBef>
        <a:buClr>
          <a:schemeClr val="tx2"/>
        </a:buClr>
        <a:buFont typeface="Arial" pitchFamily="34" charset="0"/>
        <a:buNone/>
        <a:defRPr sz="1600" b="1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228600" indent="0" algn="l" defTabSz="914400" rtl="0" eaLnBrk="1" latinLnBrk="0" hangingPunct="1">
        <a:spcBef>
          <a:spcPts val="800"/>
        </a:spcBef>
        <a:buClr>
          <a:schemeClr val="tx2"/>
        </a:buClr>
        <a:buFont typeface="Arial" pitchFamily="34" charset="0"/>
        <a:buNone/>
        <a:defRPr sz="16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ts val="1200"/>
        </a:spcBef>
        <a:buClr>
          <a:schemeClr val="tx2"/>
        </a:buClr>
        <a:buFont typeface="Arial" pitchFamily="34" charset="0"/>
        <a:buNone/>
        <a:defRPr sz="16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762" y="5504628"/>
            <a:ext cx="2536544" cy="1170547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27580" y="2775095"/>
            <a:ext cx="5340685" cy="883920"/>
            <a:chOff x="556260" y="2753360"/>
            <a:chExt cx="3939540" cy="883920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571500" y="2753360"/>
              <a:ext cx="39243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556260" y="3225800"/>
              <a:ext cx="39243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556260" y="3637280"/>
              <a:ext cx="39243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space réservé du texte 3"/>
          <p:cNvSpPr txBox="1">
            <a:spLocks/>
          </p:cNvSpPr>
          <p:nvPr/>
        </p:nvSpPr>
        <p:spPr>
          <a:xfrm>
            <a:off x="546560" y="2883958"/>
            <a:ext cx="5340685" cy="10819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tabLst/>
              <a:defRPr sz="1600" b="1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28600" indent="0" algn="l" defTabSz="914400" rtl="0" eaLnBrk="1" latinLnBrk="0" hangingPunct="1">
              <a:spcBef>
                <a:spcPts val="14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28600" indent="0" algn="l" defTabSz="914400" rtl="0" eaLnBrk="1" latinLnBrk="0" hangingPunct="1"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AFDC"/>
              </a:buClr>
            </a:pPr>
            <a:r>
              <a:rPr lang="en-US" sz="1800" dirty="0">
                <a:solidFill>
                  <a:prstClr val="white"/>
                </a:solidFill>
              </a:rPr>
              <a:t>English-language Health and</a:t>
            </a:r>
          </a:p>
          <a:p>
            <a:pPr>
              <a:buClr>
                <a:srgbClr val="00AFDC"/>
              </a:buClr>
            </a:pPr>
            <a:r>
              <a:rPr lang="en-US" sz="1800" dirty="0">
                <a:solidFill>
                  <a:prstClr val="white"/>
                </a:solidFill>
              </a:rPr>
              <a:t>Social Services Access in Québec</a:t>
            </a:r>
          </a:p>
          <a:p>
            <a:pPr>
              <a:buClr>
                <a:srgbClr val="00AFDC"/>
              </a:buClr>
            </a:pPr>
            <a:r>
              <a:rPr lang="en-US" sz="1800" dirty="0">
                <a:solidFill>
                  <a:prstClr val="white"/>
                </a:solidFill>
              </a:rPr>
              <a:t>CHSSN </a:t>
            </a:r>
          </a:p>
          <a:p>
            <a:pPr>
              <a:buClr>
                <a:srgbClr val="00AFDC"/>
              </a:buClr>
            </a:pPr>
            <a:r>
              <a:rPr lang="en-US" dirty="0">
                <a:solidFill>
                  <a:prstClr val="white"/>
                </a:solidFill>
              </a:rPr>
              <a:t>September 2023</a:t>
            </a:r>
          </a:p>
        </p:txBody>
      </p:sp>
      <p:sp>
        <p:nvSpPr>
          <p:cNvPr id="11" name="Forme en L 10"/>
          <p:cNvSpPr/>
          <p:nvPr/>
        </p:nvSpPr>
        <p:spPr>
          <a:xfrm rot="5400000">
            <a:off x="764244" y="6011421"/>
            <a:ext cx="110938" cy="147898"/>
          </a:xfrm>
          <a:prstGeom prst="corner">
            <a:avLst>
              <a:gd name="adj1" fmla="val 31250"/>
              <a:gd name="adj2" fmla="val 30083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CA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Espace réservé du texte 6"/>
          <p:cNvSpPr txBox="1">
            <a:spLocks/>
          </p:cNvSpPr>
          <p:nvPr/>
        </p:nvSpPr>
        <p:spPr>
          <a:xfrm>
            <a:off x="759940" y="6062305"/>
            <a:ext cx="3663420" cy="2939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TST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life to </a:t>
            </a:r>
            <a:r>
              <a:rPr lang="fr-CA" sz="1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ideas</a:t>
            </a:r>
            <a:endParaRPr lang="fr-CA" sz="1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DEBB95-3E04-ADA2-3E9B-039BACB2E6A1}"/>
              </a:ext>
            </a:extLst>
          </p:cNvPr>
          <p:cNvSpPr/>
          <p:nvPr/>
        </p:nvSpPr>
        <p:spPr>
          <a:xfrm>
            <a:off x="517249" y="1989110"/>
            <a:ext cx="5340685" cy="6379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REPORT SUMMARY:</a:t>
            </a:r>
          </a:p>
          <a:p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LAURENTIDES</a:t>
            </a:r>
          </a:p>
        </p:txBody>
      </p:sp>
    </p:spTree>
    <p:extLst>
      <p:ext uri="{BB962C8B-B14F-4D97-AF65-F5344CB8AC3E}">
        <p14:creationId xmlns:p14="http://schemas.microsoft.com/office/powerpoint/2010/main" val="357655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5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buClr>
                <a:schemeClr val="tx2"/>
              </a:buClr>
            </a:pPr>
            <a:r>
              <a:rPr lang="en-CA" sz="2400" dirty="0"/>
              <a:t>Context and Methodology 1/2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CA" dirty="0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E7B58D81-04C7-47EB-9B1C-20051A4D7758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2060E-E891-683C-63CD-98F290311B4E}"/>
              </a:ext>
            </a:extLst>
          </p:cNvPr>
          <p:cNvSpPr/>
          <p:nvPr/>
        </p:nvSpPr>
        <p:spPr>
          <a:xfrm>
            <a:off x="746464" y="1454942"/>
            <a:ext cx="11328142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FDC"/>
              </a:buClr>
            </a:pPr>
            <a:r>
              <a:rPr lang="en-CA" sz="1200" dirty="0">
                <a:solidFill>
                  <a:srgbClr val="00A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report</a:t>
            </a:r>
          </a:p>
          <a:p>
            <a:pPr>
              <a:buClr>
                <a:srgbClr val="00AFDC"/>
              </a:buClr>
            </a:pPr>
            <a:endParaRPr lang="en-CA" sz="1200" dirty="0">
              <a:solidFill>
                <a:srgbClr val="00A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CHSSN (Community Health and Social Services Network) was created in 2000 to support English-speaking communities in the province of Quebec in their efforts to redress health-status inequalities and promote community vitality.</a:t>
            </a: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effort to improve services offered to English-speakers in the different regions of Québec, a summary report has been prepared by CROP for each of Québec’s regions. The results of our analysis are presented in the attached document for English-speakers in the Laurentians. As well as regional results, responses for the entire province (French- and English-speakers separately) are also shown in this report.</a:t>
            </a: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r>
              <a:rPr lang="en-CA" sz="1200" dirty="0">
                <a:solidFill>
                  <a:srgbClr val="00A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</a:t>
            </a: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conducted this web survey from March 15 to April 17, 2023.</a:t>
            </a:r>
          </a:p>
          <a:p>
            <a:pPr algn="just">
              <a:lnSpc>
                <a:spcPct val="95000"/>
              </a:lnSpc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total, 4,318 respondents completed the questionnaire in English and 1,000 in French. Three data collections were done in parallel:</a:t>
            </a: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A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r>
              <a:rPr lang="en-CA" sz="1200" dirty="0">
                <a:solidFill>
                  <a:srgbClr val="00A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Weighting and data processing</a:t>
            </a:r>
          </a:p>
          <a:p>
            <a:pPr algn="just">
              <a:lnSpc>
                <a:spcPct val="95000"/>
              </a:lnSpc>
              <a:defRPr/>
            </a:pPr>
            <a:endParaRPr lang="en-CA" sz="1200" dirty="0">
              <a:solidFill>
                <a:srgbClr val="00A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were weighted based on region, age and gender, using data from the Statistics Canada 2021 Census. All the survey data collected from English-speakers were</a:t>
            </a:r>
          </a:p>
          <a:p>
            <a:pPr algn="just">
              <a:lnSpc>
                <a:spcPct val="95000"/>
              </a:lnSpc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merged: the data from the survey’s web link via CHSSN partners (n=818) with the main survey data via web panel (n=3,500).</a:t>
            </a:r>
          </a:p>
          <a:p>
            <a:pPr algn="just">
              <a:buClr>
                <a:srgbClr val="00AFDC"/>
              </a:buClr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AFDC"/>
              </a:buClr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AFDC"/>
              </a:buClr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Espace réservé du tableau 25">
            <a:extLst>
              <a:ext uri="{FF2B5EF4-FFF2-40B4-BE49-F238E27FC236}">
                <a16:creationId xmlns:a16="http://schemas.microsoft.com/office/drawing/2014/main" id="{A7CA3537-8B44-851D-6738-B1D46A5BAE30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10566977"/>
              </p:ext>
            </p:extLst>
          </p:nvPr>
        </p:nvGraphicFramePr>
        <p:xfrm>
          <a:off x="846666" y="3984220"/>
          <a:ext cx="7559017" cy="1250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736">
                <a:tc>
                  <a:txBody>
                    <a:bodyPr/>
                    <a:lstStyle/>
                    <a:p>
                      <a:pPr algn="l"/>
                      <a:r>
                        <a:rPr lang="en-CA" sz="1200" b="1" noProof="0" dirty="0">
                          <a:solidFill>
                            <a:srgbClr val="7F7F7F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</a:p>
                  </a:txBody>
                  <a:tcPr marL="0" marR="0" marT="45714" marB="45714"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AFDC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C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FRENCH-SPEAKERS</a:t>
                      </a:r>
                    </a:p>
                  </a:txBody>
                  <a:tcPr marL="0" marR="0" marT="45714" marB="45714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AFDC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C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ENGLISH-SPEAKERS</a:t>
                      </a:r>
                    </a:p>
                  </a:txBody>
                  <a:tcPr marL="0" marR="0" marT="45714" marB="45714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AFDC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CA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ENGLISH-SPEAKERS</a:t>
                      </a:r>
                    </a:p>
                  </a:txBody>
                  <a:tcPr marL="0" marR="0" marT="45714" marB="45714"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AFDC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C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COLLECTION METHOD</a:t>
                      </a:r>
                    </a:p>
                  </a:txBody>
                  <a:tcPr marL="0" marR="0" marT="45714" marB="45714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kern="1200" noProof="0" dirty="0">
                          <a:solidFill>
                            <a:srgbClr val="7F7F7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 panel</a:t>
                      </a:r>
                    </a:p>
                  </a:txBody>
                  <a:tcPr marL="9524" marR="9524" marT="9524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kern="1200" noProof="0" dirty="0">
                          <a:solidFill>
                            <a:srgbClr val="7F7F7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 panel</a:t>
                      </a:r>
                    </a:p>
                  </a:txBody>
                  <a:tcPr marL="9524" marR="9524" marT="9524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kern="1200" noProof="0" dirty="0">
                          <a:solidFill>
                            <a:srgbClr val="7F7F7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 link distributed via CHSSN partners</a:t>
                      </a:r>
                    </a:p>
                  </a:txBody>
                  <a:tcPr marL="9524" marR="9524" marT="9524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AFDC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C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COLLECTION DATES</a:t>
                      </a:r>
                    </a:p>
                  </a:txBody>
                  <a:tcPr marL="0" marR="0" marT="45714" marB="45714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CA" sz="1100" kern="1200" noProof="0" dirty="0">
                          <a:solidFill>
                            <a:srgbClr val="7F7F7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March 22 – 30</a:t>
                      </a:r>
                    </a:p>
                  </a:txBody>
                  <a:tcPr marL="9524" marR="9524" marT="9524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CA" sz="1100" kern="1200" noProof="0" dirty="0">
                          <a:solidFill>
                            <a:srgbClr val="7F7F7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March 15 -- April 17</a:t>
                      </a:r>
                    </a:p>
                  </a:txBody>
                  <a:tcPr marL="9524" marR="9524" marT="9524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CA" sz="1100" kern="1200" noProof="0" dirty="0">
                          <a:solidFill>
                            <a:srgbClr val="7F7F7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March 22 – April 17</a:t>
                      </a:r>
                    </a:p>
                  </a:txBody>
                  <a:tcPr marL="9524" marR="9524" marT="9524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NUMBER OF RESPONDENTS (n)</a:t>
                      </a:r>
                    </a:p>
                  </a:txBody>
                  <a:tcPr marL="0" marR="0" marT="45714" marB="45714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CA" sz="1100" kern="1200" noProof="0" dirty="0">
                          <a:solidFill>
                            <a:srgbClr val="7F7F7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1,000</a:t>
                      </a:r>
                    </a:p>
                  </a:txBody>
                  <a:tcPr marL="9524" marR="9524" marT="9524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F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CA" sz="1100" kern="1200" noProof="0" dirty="0">
                          <a:solidFill>
                            <a:srgbClr val="7F7F7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3,500</a:t>
                      </a:r>
                    </a:p>
                  </a:txBody>
                  <a:tcPr marL="9524" marR="9524" marT="9524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CA" sz="1100" kern="1200" noProof="0" dirty="0">
                          <a:solidFill>
                            <a:srgbClr val="7F7F7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818</a:t>
                      </a:r>
                    </a:p>
                  </a:txBody>
                  <a:tcPr marL="9524" marR="9524" marT="9524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180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CA" dirty="0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E7B58D81-04C7-47EB-9B1C-20051A4D7758}" type="slidenum">
              <a:rPr lang="en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n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2060E-E891-683C-63CD-98F290311B4E}"/>
              </a:ext>
            </a:extLst>
          </p:cNvPr>
          <p:cNvSpPr/>
          <p:nvPr/>
        </p:nvSpPr>
        <p:spPr>
          <a:xfrm>
            <a:off x="746464" y="1454941"/>
            <a:ext cx="11328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rgbClr val="00A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crosses</a:t>
            </a:r>
          </a:p>
          <a:p>
            <a:endParaRPr lang="en-CA" sz="1200" dirty="0">
              <a:solidFill>
                <a:srgbClr val="00A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data are presented in graphic format, displaying, when available, the results for English- and French-speakers (province of Quebec + regional data) and, when available, the results fo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French-speakers (province of Quebec only).</a:t>
            </a:r>
            <a:endParaRPr lang="en-CA" sz="1200" b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presents the results for English-speakers in the Laurentians.</a:t>
            </a:r>
          </a:p>
          <a:p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table below displays the number of respondents per language and region for this study.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F3FE75-8153-ADA8-59F5-A7A6F380DA7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745067" y="362430"/>
            <a:ext cx="7082365" cy="1008062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Clr>
                <a:schemeClr val="tx2"/>
              </a:buClr>
            </a:pPr>
            <a:r>
              <a:rPr lang="en-CA" sz="2400" dirty="0"/>
              <a:t>Context and Methodology 2/2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B73986-0315-580D-8DCF-AA09378F0255}"/>
              </a:ext>
            </a:extLst>
          </p:cNvPr>
          <p:cNvSpPr/>
          <p:nvPr/>
        </p:nvSpPr>
        <p:spPr>
          <a:xfrm>
            <a:off x="742948" y="3985748"/>
            <a:ext cx="10511272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00AFDC"/>
              </a:buClr>
            </a:pPr>
            <a:r>
              <a:rPr lang="en-CA" sz="1200" dirty="0">
                <a:solidFill>
                  <a:srgbClr val="00A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the data</a:t>
            </a:r>
          </a:p>
          <a:p>
            <a:pPr lvl="0">
              <a:lnSpc>
                <a:spcPct val="95000"/>
              </a:lnSpc>
              <a:buClr>
                <a:srgbClr val="00AFDC"/>
              </a:buClr>
              <a:defRPr/>
            </a:pPr>
            <a:r>
              <a:rPr lang="en-CA" sz="12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for some of the results presented may not always equal 100%, due to rounding.</a:t>
            </a:r>
          </a:p>
          <a:p>
            <a:pPr lvl="0">
              <a:lnSpc>
                <a:spcPct val="95000"/>
              </a:lnSpc>
              <a:buClr>
                <a:srgbClr val="00AFDC"/>
              </a:buClr>
              <a:defRPr/>
            </a:pPr>
            <a:endParaRPr lang="en-CA" sz="1200" b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5000"/>
              </a:lnSpc>
              <a:buClr>
                <a:srgbClr val="00AFDC"/>
              </a:buClr>
              <a:defRPr/>
            </a:pPr>
            <a:r>
              <a:rPr lang="en-CA" sz="12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relevant, the differences in the results between sub-groups are indicated as follows:</a:t>
            </a:r>
          </a:p>
          <a:p>
            <a:pPr lvl="0">
              <a:lnSpc>
                <a:spcPct val="95000"/>
              </a:lnSpc>
              <a:buClr>
                <a:srgbClr val="00AFDC"/>
              </a:buClr>
              <a:defRPr/>
            </a:pPr>
            <a:endParaRPr lang="en-CA" sz="1200" dirty="0">
              <a:solidFill>
                <a:srgbClr val="00A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5000"/>
              </a:lnSpc>
              <a:buClr>
                <a:srgbClr val="00AFDC"/>
              </a:buClr>
              <a:defRPr/>
            </a:pPr>
            <a:r>
              <a:rPr lang="en-CA" sz="1200" dirty="0">
                <a:solidFill>
                  <a:srgbClr val="00A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BLUE </a:t>
            </a:r>
            <a:r>
              <a:rPr lang="en-CA" sz="12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1200" b="0" dirty="0">
                <a:solidFill>
                  <a:srgbClr val="00AF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CA" sz="12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CA" sz="1200" dirty="0">
              <a:solidFill>
                <a:srgbClr val="00AF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5000"/>
              </a:lnSpc>
              <a:spcBef>
                <a:spcPts val="600"/>
              </a:spcBef>
              <a:buClr>
                <a:srgbClr val="00AFDC"/>
              </a:buClr>
              <a:defRPr/>
            </a:pPr>
            <a:r>
              <a:rPr lang="en-C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RED 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CA" sz="12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CA" sz="1200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CA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buClr>
                <a:srgbClr val="00AFDC"/>
              </a:buClr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5000"/>
              </a:lnSpc>
              <a:buClr>
                <a:srgbClr val="00AFDC"/>
              </a:buClr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colour codes are used to show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differences between English-speaking respondents in the study region and English-speaking respondents in the rest of the province.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95000"/>
              </a:lnSpc>
              <a:buClr>
                <a:srgbClr val="00AFDC"/>
              </a:buClr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for small sample sizes (n&lt;30) are not shown. They are replaced with the code “NA” (not available). </a:t>
            </a:r>
          </a:p>
          <a:p>
            <a:pPr algn="just">
              <a:lnSpc>
                <a:spcPct val="95000"/>
              </a:lnSpc>
              <a:buClr>
                <a:srgbClr val="00AFDC"/>
              </a:buClr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summary report shows only some specific data. For all the results and details of methodology, please refer to the original report sent to the CHSSN.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29EA94-43D1-20F8-ECA0-5CAE27977234}"/>
              </a:ext>
            </a:extLst>
          </p:cNvPr>
          <p:cNvSpPr/>
          <p:nvPr/>
        </p:nvSpPr>
        <p:spPr>
          <a:xfrm>
            <a:off x="8081362" y="3033486"/>
            <a:ext cx="504000" cy="65409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8FDE3-A5BC-4ECE-C00F-626D42855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52" y="2930362"/>
            <a:ext cx="11064684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3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765" y="362430"/>
            <a:ext cx="7439660" cy="1008062"/>
          </a:xfrm>
        </p:spPr>
        <p:txBody>
          <a:bodyPr>
            <a:normAutofit/>
          </a:bodyPr>
          <a:lstStyle/>
          <a:p>
            <a:r>
              <a:rPr lang="fr-CA" sz="2400" dirty="0" err="1">
                <a:solidFill>
                  <a:srgbClr val="00AFDC"/>
                </a:solidFill>
              </a:rPr>
              <a:t>Executive</a:t>
            </a:r>
            <a:r>
              <a:rPr lang="fr-CA" sz="2400" dirty="0">
                <a:solidFill>
                  <a:srgbClr val="00AFDC"/>
                </a:solidFill>
              </a:rPr>
              <a:t> </a:t>
            </a:r>
            <a:r>
              <a:rPr lang="fr-CA" sz="2400" dirty="0" err="1">
                <a:solidFill>
                  <a:srgbClr val="00AFDC"/>
                </a:solidFill>
              </a:rPr>
              <a:t>summary</a:t>
            </a:r>
            <a:r>
              <a:rPr lang="fr-CA" sz="2400" dirty="0">
                <a:solidFill>
                  <a:srgbClr val="00AFDC"/>
                </a:solidFill>
              </a:rPr>
              <a:t> (1/2)</a:t>
            </a:r>
            <a:endParaRPr lang="fr-CA" sz="1200" b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7495" y="6581852"/>
            <a:ext cx="375557" cy="187589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58D81-04C7-47EB-9B1C-20051A4D7758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fr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9E064B-67F1-357F-6600-45572EF6FC63}"/>
              </a:ext>
            </a:extLst>
          </p:cNvPr>
          <p:cNvSpPr txBox="1"/>
          <p:nvPr/>
        </p:nvSpPr>
        <p:spPr>
          <a:xfrm>
            <a:off x="643052" y="1469520"/>
            <a:ext cx="108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challenges that need to be addressed with respect to English-speakers and their access to health care and social services in the </a:t>
            </a:r>
            <a:r>
              <a:rPr lang="en-CA" sz="12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Laurentians</a:t>
            </a:r>
            <a:r>
              <a:rPr lang="en-CA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following:</a:t>
            </a:r>
          </a:p>
          <a:p>
            <a:pPr>
              <a:defRPr/>
            </a:pPr>
            <a:endParaRPr lang="en-CA" sz="12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CA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access to public sector family doctors (clinics, GMFs, CLSCs) among English-speaking clients.</a:t>
            </a:r>
          </a:p>
          <a:p>
            <a:pPr marL="628650" lvl="1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of English-speakers in the Laurentians who have access to family doctors use the private sector.</a:t>
            </a:r>
          </a:p>
          <a:p>
            <a:pPr marL="628650" lvl="1" indent="-171450">
              <a:buFontTx/>
              <a:buChar char="-"/>
              <a:defRPr/>
            </a:pP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proportion is equivalent to English-speakers across Québec (9%), which is higher than that of French-speakers (4%) in the province.</a:t>
            </a:r>
          </a:p>
          <a:p>
            <a:pPr marL="628650" lvl="1" indent="-171450">
              <a:buFontTx/>
              <a:buChar char="-"/>
              <a:defRPr/>
            </a:pPr>
            <a:endParaRPr lang="en-CA" sz="1200" i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CA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level of satisfaction with the availability of health and social services in English.</a:t>
            </a:r>
          </a:p>
          <a:p>
            <a:pPr marL="628650" lvl="1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one-third of English-speakers in the Laurentians (35%) give a low score (1-2 / 5) to the availability of services (health and social) </a:t>
            </a:r>
            <a:r>
              <a:rPr lang="en-CA" sz="1200" b="1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English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region 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this is based on a satisfaction scale of 1 to 5 where 1 indicates “not at all satisfied” and 5 indicates “completely satisfied”). 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proportion is higher than the results across Québec 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 English-speakers: 27%).</a:t>
            </a:r>
          </a:p>
          <a:p>
            <a:pPr marL="628650" lvl="1" indent="-171450">
              <a:buFontTx/>
              <a:buChar char="-"/>
              <a:defRPr/>
            </a:pPr>
            <a:endParaRPr lang="en-CA" sz="1200" i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CA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the availability of health care / social services in English for everyone who needs them.</a:t>
            </a:r>
          </a:p>
          <a:p>
            <a:pPr marL="628650" lvl="1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significant proportion of English-speakers in the Laurentians were </a:t>
            </a:r>
            <a:r>
              <a:rPr lang="en-CA" sz="1200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served in English during their visits to one or more of the evaluated services. The numbers vary but are </a:t>
            </a:r>
            <a:r>
              <a:rPr lang="en-CA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the provincial average for </a:t>
            </a:r>
            <a:r>
              <a:rPr lang="en-CA" sz="1200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services, making the Laurentians one of the regions where the challenge is the greatest. </a:t>
            </a:r>
          </a:p>
          <a:p>
            <a:pPr lvl="2"/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- 55% were </a:t>
            </a:r>
            <a:r>
              <a:rPr lang="en-CA" sz="1200" u="sng" dirty="0">
                <a:solidFill>
                  <a:srgbClr val="595959"/>
                </a:solidFill>
                <a:effectLst/>
                <a:latin typeface="Helvetica" pitchFamily="2" charset="0"/>
              </a:rPr>
              <a:t>not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 served in English at a </a:t>
            </a:r>
            <a:r>
              <a:rPr lang="en-CA" sz="1200" b="1" dirty="0">
                <a:solidFill>
                  <a:srgbClr val="595959"/>
                </a:solidFill>
                <a:effectLst/>
                <a:latin typeface="Helvetica" pitchFamily="2" charset="0"/>
              </a:rPr>
              <a:t>CLSC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 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 E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nglish-speakers: 33%)</a:t>
            </a:r>
          </a:p>
          <a:p>
            <a:pPr lvl="2"/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- 46% were </a:t>
            </a:r>
            <a:r>
              <a:rPr lang="en-CA" sz="1200" u="sng" dirty="0">
                <a:solidFill>
                  <a:srgbClr val="595959"/>
                </a:solidFill>
                <a:effectLst/>
                <a:latin typeface="Helvetica" pitchFamily="2" charset="0"/>
              </a:rPr>
              <a:t>not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 served in English by </a:t>
            </a:r>
            <a:r>
              <a:rPr lang="en-CA" sz="1200" b="1" dirty="0">
                <a:solidFill>
                  <a:srgbClr val="595959"/>
                </a:solidFill>
                <a:effectLst/>
                <a:latin typeface="Helvetica" pitchFamily="2" charset="0"/>
              </a:rPr>
              <a:t>Info </a:t>
            </a:r>
            <a:r>
              <a:rPr lang="en-CA" sz="1200" b="1" dirty="0" err="1">
                <a:solidFill>
                  <a:srgbClr val="595959"/>
                </a:solidFill>
                <a:effectLst/>
                <a:latin typeface="Helvetica" pitchFamily="2" charset="0"/>
              </a:rPr>
              <a:t>Santé</a:t>
            </a:r>
            <a:r>
              <a:rPr lang="en-CA" sz="1200" b="1" dirty="0">
                <a:solidFill>
                  <a:srgbClr val="595959"/>
                </a:solidFill>
                <a:effectLst/>
                <a:latin typeface="Helvetica" pitchFamily="2" charset="0"/>
              </a:rPr>
              <a:t> 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or </a:t>
            </a:r>
            <a:r>
              <a:rPr lang="en-CA" sz="1200" b="1" dirty="0">
                <a:solidFill>
                  <a:srgbClr val="595959"/>
                </a:solidFill>
                <a:effectLst/>
                <a:latin typeface="Helvetica" pitchFamily="2" charset="0"/>
              </a:rPr>
              <a:t>Info Social 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 E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nglish-speakers: 32%)</a:t>
            </a:r>
            <a:endParaRPr lang="en-CA" sz="1200" dirty="0">
              <a:solidFill>
                <a:srgbClr val="595959"/>
              </a:solidFill>
              <a:effectLst/>
              <a:latin typeface="Helvetica" pitchFamily="2" charset="0"/>
            </a:endParaRPr>
          </a:p>
          <a:p>
            <a:pPr lvl="2"/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- 42% were </a:t>
            </a:r>
            <a:r>
              <a:rPr lang="en-CA" sz="1200" u="sng" dirty="0">
                <a:solidFill>
                  <a:srgbClr val="595959"/>
                </a:solidFill>
                <a:effectLst/>
                <a:latin typeface="Helvetica" pitchFamily="2" charset="0"/>
              </a:rPr>
              <a:t>not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 served in English at a hospital </a:t>
            </a:r>
            <a:r>
              <a:rPr lang="en-CA" sz="1200" b="1" dirty="0">
                <a:solidFill>
                  <a:srgbClr val="595959"/>
                </a:solidFill>
                <a:effectLst/>
                <a:latin typeface="Helvetica" pitchFamily="2" charset="0"/>
              </a:rPr>
              <a:t>emergency room 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or out-patient clinic 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 E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nglish-speakers: 27%)</a:t>
            </a:r>
            <a:endParaRPr lang="en-CA" sz="1200" dirty="0">
              <a:solidFill>
                <a:srgbClr val="595959"/>
              </a:solidFill>
              <a:effectLst/>
              <a:latin typeface="Helvetica" pitchFamily="2" charset="0"/>
            </a:endParaRPr>
          </a:p>
          <a:p>
            <a:pPr lvl="2"/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- 33% were </a:t>
            </a:r>
            <a:r>
              <a:rPr lang="en-CA" sz="1200" u="sng" dirty="0">
                <a:solidFill>
                  <a:srgbClr val="595959"/>
                </a:solidFill>
                <a:effectLst/>
                <a:latin typeface="Helvetica" pitchFamily="2" charset="0"/>
              </a:rPr>
              <a:t>not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 served in English at the hospital when they stayed </a:t>
            </a:r>
            <a:r>
              <a:rPr lang="en-CA" sz="1200" b="1" dirty="0">
                <a:solidFill>
                  <a:srgbClr val="595959"/>
                </a:solidFill>
                <a:effectLst/>
                <a:latin typeface="Helvetica" pitchFamily="2" charset="0"/>
              </a:rPr>
              <a:t>overnight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 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 E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nglish-speakers: 19%)</a:t>
            </a:r>
            <a:endParaRPr lang="en-CA" sz="1200" dirty="0">
              <a:solidFill>
                <a:srgbClr val="595959"/>
              </a:solidFill>
              <a:effectLst/>
              <a:latin typeface="Helvetica" pitchFamily="2" charset="0"/>
            </a:endParaRPr>
          </a:p>
          <a:p>
            <a:pPr lvl="2"/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- 29% were </a:t>
            </a:r>
            <a:r>
              <a:rPr lang="en-CA" sz="1200" u="sng" dirty="0">
                <a:solidFill>
                  <a:srgbClr val="595959"/>
                </a:solidFill>
                <a:effectLst/>
                <a:latin typeface="Helvetica" pitchFamily="2" charset="0"/>
              </a:rPr>
              <a:t>not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 served in English by the </a:t>
            </a:r>
            <a:r>
              <a:rPr lang="en-CA" sz="1200" b="1" dirty="0">
                <a:solidFill>
                  <a:srgbClr val="595959"/>
                </a:solidFill>
                <a:effectLst/>
                <a:latin typeface="Helvetica" pitchFamily="2" charset="0"/>
              </a:rPr>
              <a:t>doctor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 they saw at a private office or clinic 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 E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nglish-speakers: 18%)</a:t>
            </a:r>
            <a:endParaRPr lang="en-CA" sz="1200" dirty="0">
              <a:solidFill>
                <a:srgbClr val="595959"/>
              </a:solidFill>
              <a:effectLst/>
              <a:latin typeface="Helvetica" pitchFamily="2" charset="0"/>
            </a:endParaRPr>
          </a:p>
          <a:p>
            <a:pPr lvl="2"/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- 28% were </a:t>
            </a:r>
            <a:r>
              <a:rPr lang="en-CA" sz="1200" u="sng" dirty="0">
                <a:solidFill>
                  <a:srgbClr val="595959"/>
                </a:solidFill>
                <a:effectLst/>
                <a:latin typeface="Helvetica" pitchFamily="2" charset="0"/>
              </a:rPr>
              <a:t>not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 served in English by a health professional for a </a:t>
            </a:r>
            <a:r>
              <a:rPr lang="en-CA" sz="1200" b="1" dirty="0">
                <a:solidFill>
                  <a:srgbClr val="595959"/>
                </a:solidFill>
                <a:effectLst/>
                <a:latin typeface="Helvetica" pitchFamily="2" charset="0"/>
              </a:rPr>
              <a:t>mental health </a:t>
            </a:r>
            <a:r>
              <a:rPr lang="en-CA" sz="1200" dirty="0">
                <a:solidFill>
                  <a:srgbClr val="595959"/>
                </a:solidFill>
                <a:effectLst/>
                <a:latin typeface="Helvetica" pitchFamily="2" charset="0"/>
              </a:rPr>
              <a:t>problem 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 E</a:t>
            </a:r>
            <a:r>
              <a:rPr lang="en-CA" sz="1200" i="1" dirty="0">
                <a:solidFill>
                  <a:srgbClr val="595959"/>
                </a:solidFill>
                <a:effectLst/>
                <a:latin typeface="Helvetica" pitchFamily="2" charset="0"/>
              </a:rPr>
              <a:t>nglish-speakers: 16%)</a:t>
            </a:r>
            <a:endParaRPr lang="en-CA" sz="1200" dirty="0">
              <a:solidFill>
                <a:srgbClr val="595959"/>
              </a:solidFill>
              <a:effectLst/>
              <a:latin typeface="Helvetica" pitchFamily="2" charset="0"/>
            </a:endParaRPr>
          </a:p>
          <a:p>
            <a:pPr marL="1200150" lvl="2" indent="-285750">
              <a:buFontTx/>
              <a:buChar char="-"/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7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765" y="362430"/>
            <a:ext cx="7439660" cy="1008062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00AFDC"/>
                </a:solidFill>
              </a:rPr>
              <a:t>Executive summary (2/2)</a:t>
            </a:r>
            <a:endParaRPr lang="en-CA" sz="1200" b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7495" y="6581852"/>
            <a:ext cx="375557" cy="187589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58D81-04C7-47EB-9B1C-20051A4D7758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fr-C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A9E064B-67F1-357F-6600-45572EF6FC63}"/>
              </a:ext>
            </a:extLst>
          </p:cNvPr>
          <p:cNvSpPr txBox="1"/>
          <p:nvPr/>
        </p:nvSpPr>
        <p:spPr>
          <a:xfrm>
            <a:off x="643052" y="1469520"/>
            <a:ext cx="109103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en-CA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staff to be receptive to English-speaking patients.</a:t>
            </a:r>
          </a:p>
          <a:p>
            <a:pPr marL="171450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the provincial average 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 English-speakers: 23%), 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higher number of English-speakers in the Laurentians (31%) do not feel comfortable asking for health and social services in English.</a:t>
            </a:r>
          </a:p>
          <a:p>
            <a:pPr marL="171450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say that they do not feel comfortable due to the attitude of the staff, a result which is similar across the province 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(Québec English-speakers: 56%).</a:t>
            </a:r>
          </a:p>
          <a:p>
            <a:pPr>
              <a:defRPr/>
            </a:pPr>
            <a:endParaRPr lang="en-CA" sz="12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CA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wait-times. Depending on the service, between 16% and 42% of English-speakers in the Laurentians describe the wait times as “bad.”</a:t>
            </a:r>
          </a:p>
          <a:p>
            <a:pPr marL="171450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evaluation of wait times among English-speakers of the region is comparable to what is seen across English-speakers in Québec for all evaluated services:</a:t>
            </a:r>
          </a:p>
          <a:p>
            <a:pPr marL="628650" lvl="1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wait time to see a specialist (for follow-up): 42% assess as “bad” 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Québec: 38% of English-speakers and 42% of French-speakers). </a:t>
            </a:r>
          </a:p>
          <a:p>
            <a:pPr marL="628650" lvl="1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wait time to see a family doctor: 31% assess as “bad” 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Québec: 29% of English-speakers and 34% of French-speakers). </a:t>
            </a:r>
          </a:p>
          <a:p>
            <a:pPr marL="628650" lvl="1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wait time for medical intervention (in a hospital): 25% are unsatisfied 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Québec: 25% of English-speakers and 33% of French-speakers). </a:t>
            </a:r>
          </a:p>
          <a:p>
            <a:pPr marL="628650" lvl="1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wait time for an appointment (for a service) at a CLSC: 25% assess as “bad”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Québec: 21% of English-speakers and 22% of French-speakers). </a:t>
            </a:r>
          </a:p>
          <a:p>
            <a:pPr marL="628650" lvl="1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wait time following a medical intervention: 16% are unsatisfied 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Québec: 15% of English-speakers and 24% of French-speakers). </a:t>
            </a:r>
          </a:p>
          <a:p>
            <a:pPr marL="171450" indent="-171450">
              <a:buFontTx/>
              <a:buChar char="-"/>
              <a:defRPr/>
            </a:pPr>
            <a:endParaRPr lang="en-CA" sz="12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CA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access to service in English is as important to English-speakers in the region as it is in all of Québec.</a:t>
            </a:r>
          </a:p>
          <a:p>
            <a:pPr marL="171450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the service, between 81% and 90% of English-speakers in the Laurentians believe that it is </a:t>
            </a:r>
            <a:r>
              <a:rPr lang="en-CA" sz="1200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important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served in English when requiring health or social services. 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are comparable to Québec (results: between 82% and 91% for Québec English-speakers).</a:t>
            </a:r>
          </a:p>
          <a:p>
            <a:pPr marL="171450" indent="-171450">
              <a:buFontTx/>
              <a:buChar char="-"/>
              <a:defRPr/>
            </a:pPr>
            <a:endParaRPr lang="en-CA" sz="1200" i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 believe that it is </a:t>
            </a:r>
            <a:r>
              <a:rPr lang="en-CA" sz="1200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important for their understanding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served in English by emergency room staff, a number similar to the Québec average 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English-speakers: 67%). </a:t>
            </a:r>
          </a:p>
          <a:p>
            <a:pPr marL="171450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believe that it is </a:t>
            </a:r>
            <a:r>
              <a:rPr lang="en-CA" sz="1200" u="sng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important for their understanding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served in English by health professionals / social services from a CLSC (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Québec</a:t>
            </a: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English-speakers: 59%). </a:t>
            </a:r>
          </a:p>
          <a:p>
            <a:pPr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en-CA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67% of English-speakers in the Laurentians believe that it is very important to be served in English when there are needs related to mental health, a number similar for all of Québec </a:t>
            </a:r>
            <a:r>
              <a:rPr lang="en-CA" sz="1200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(Québec English-speakers: 72%).</a:t>
            </a:r>
          </a:p>
          <a:p>
            <a:pPr>
              <a:defRPr/>
            </a:pPr>
            <a:endParaRPr lang="en-CA" sz="12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endParaRPr lang="en-CA" sz="1200" i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8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765" y="362430"/>
            <a:ext cx="7439660" cy="1008062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rgbClr val="00AFDC"/>
                </a:solidFill>
              </a:rPr>
              <a:t>Access to services</a:t>
            </a:r>
            <a:br>
              <a:rPr lang="fr-CA" sz="2400" dirty="0">
                <a:solidFill>
                  <a:srgbClr val="00AFDC"/>
                </a:solidFill>
              </a:rPr>
            </a:br>
            <a:r>
              <a:rPr lang="fr-CA" sz="1200" b="0" dirty="0">
                <a:solidFill>
                  <a:srgbClr val="00AFDC"/>
                </a:solidFill>
              </a:rPr>
              <a:t>Base: variable</a:t>
            </a:r>
            <a:endParaRPr lang="fr-CA" sz="1200" b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7495" y="6581852"/>
            <a:ext cx="375557" cy="187589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58D81-04C7-47EB-9B1C-20051A4D7758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fr-CA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DDA739DD-0CF5-6C2F-F539-73EF4A0225D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6168762"/>
              </p:ext>
            </p:extLst>
          </p:nvPr>
        </p:nvGraphicFramePr>
        <p:xfrm>
          <a:off x="745765" y="1591049"/>
          <a:ext cx="8433802" cy="47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1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40054455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292201667"/>
                    </a:ext>
                  </a:extLst>
                </a:gridCol>
              </a:tblGrid>
              <a:tr h="5128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1200" b="1" noProof="0">
                          <a:solidFill>
                            <a:srgbClr val="00AFDC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CA" sz="1100" b="1" i="1" noProof="0">
                        <a:solidFill>
                          <a:srgbClr val="00AFD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Province of Québec FRENCH-SPEAKERS</a:t>
                      </a:r>
                    </a:p>
                  </a:txBody>
                  <a:tcPr marL="12698" marR="12698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Province of Québec ENGLISH-SPEAKERS</a:t>
                      </a:r>
                    </a:p>
                  </a:txBody>
                  <a:tcPr marL="12698" marR="12698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Laurentians </a:t>
                      </a:r>
                    </a:p>
                    <a:p>
                      <a:pPr algn="ctr" fontAlgn="b"/>
                      <a:r>
                        <a:rPr lang="en-CA" sz="12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ENGLISH-SPEAKERS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2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1200" b="1" noProof="0">
                          <a:solidFill>
                            <a:srgbClr val="00AFDC"/>
                          </a:solidFill>
                          <a:latin typeface="Arial" pitchFamily="34" charset="0"/>
                          <a:cs typeface="Arial" pitchFamily="34" charset="0"/>
                        </a:rPr>
                        <a:t>ACCESS TO A FAMILY DOCTOR</a:t>
                      </a:r>
                    </a:p>
                  </a:txBody>
                  <a:tcPr marL="0" marR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CA" sz="1050" b="1" kern="12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 marL="12698" marR="12698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CA" sz="1050" b="1" kern="12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 marL="12698" marR="12698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9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8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900" b="0" i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All respondents: n=</a:t>
                      </a:r>
                    </a:p>
                  </a:txBody>
                  <a:tcPr marL="0" marR="0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91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Have</a:t>
                      </a:r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a family doctor, including a general practitioner (% yes)</a:t>
                      </a:r>
                      <a:endParaRPr lang="en-CA" sz="1200" b="0" i="1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43316"/>
                  </a:ext>
                </a:extLst>
              </a:tr>
              <a:tr h="176791">
                <a:tc>
                  <a:txBody>
                    <a:bodyPr/>
                    <a:lstStyle/>
                    <a:p>
                      <a:pPr algn="l" fontAlgn="ctr"/>
                      <a:endParaRPr lang="en-CA" sz="1200" b="0" i="1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590636"/>
                  </a:ext>
                </a:extLst>
              </a:tr>
              <a:tr h="264628">
                <a:tc grid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CA" sz="1200" b="1" kern="1200" noProof="0" dirty="0">
                          <a:solidFill>
                            <a:srgbClr val="00AFD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SITE OF VISIT TO FAMILY DOCTOR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kern="12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58164"/>
                  </a:ext>
                </a:extLst>
              </a:tr>
              <a:tr h="134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with a family doctor,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3181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247583"/>
                  </a:ext>
                </a:extLst>
              </a:tr>
              <a:tr h="23154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In a </a:t>
                      </a:r>
                      <a:r>
                        <a:rPr lang="en-CA" sz="12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clinic</a:t>
                      </a:r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, GMF, CLSC</a:t>
                      </a:r>
                      <a:endParaRPr lang="en-CA" sz="1200" b="0" i="1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</a:t>
                      </a:r>
                      <a:endParaRPr lang="en-CA" sz="1200" b="1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93997"/>
                  </a:ext>
                </a:extLst>
              </a:tr>
              <a:tr h="23154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In a </a:t>
                      </a:r>
                      <a:r>
                        <a:rPr lang="en-CA" sz="12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private</a:t>
                      </a:r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medical office</a:t>
                      </a:r>
                      <a:endParaRPr lang="en-CA" sz="1200" b="0" i="1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CA" sz="1200" b="1" i="0" u="none" strike="noStrike" kern="1200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258138"/>
                  </a:ext>
                </a:extLst>
              </a:tr>
              <a:tr h="176791">
                <a:tc>
                  <a:txBody>
                    <a:bodyPr/>
                    <a:lstStyle/>
                    <a:p>
                      <a:pPr algn="l" fontAlgn="ctr"/>
                      <a:endParaRPr lang="en-CA" sz="1200" b="1" i="0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496170"/>
                  </a:ext>
                </a:extLst>
              </a:tr>
              <a:tr h="185735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kern="1200" noProof="0" dirty="0">
                          <a:solidFill>
                            <a:srgbClr val="00AFD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ASSESSMENT OF WAIT TIMES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87172"/>
                  </a:ext>
                </a:extLst>
              </a:tr>
              <a:tr h="17679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Describe the wait time as </a:t>
                      </a:r>
                      <a:r>
                        <a:rPr lang="en-CA" sz="1200" b="1" i="0" u="sng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bad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in the following circumstances </a:t>
                      </a:r>
                      <a:r>
                        <a:rPr lang="en-CA" sz="1200" b="0" i="1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(% bad + very bad)</a:t>
                      </a:r>
                      <a:endParaRPr lang="en-CA" sz="1200" b="1" kern="1200" noProof="0" dirty="0">
                        <a:solidFill>
                          <a:srgbClr val="00AFD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39552"/>
                  </a:ext>
                </a:extLst>
              </a:tr>
              <a:tr h="134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with a family doctor,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3181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122645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Before seeing a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family doctor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en-CA" sz="1200" b="1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67242"/>
                  </a:ext>
                </a:extLst>
              </a:tr>
              <a:tr h="134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were referred to a specialist,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2299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3509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l" fontAlgn="ctr">
                        <a:tabLst>
                          <a:tab pos="3683000" algn="l"/>
                        </a:tabLst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Before seeing the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specialist 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(for follow-up)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7074"/>
                  </a:ext>
                </a:extLst>
              </a:tr>
              <a:tr h="134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received medical intervention in a hospital,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043544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Before the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medical intervention 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took place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CA" sz="1200" b="1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44499"/>
                  </a:ext>
                </a:extLst>
              </a:tr>
              <a:tr h="134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received medical intervention that required follow-up,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794679"/>
                  </a:ext>
                </a:extLst>
              </a:tr>
              <a:tr h="2321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Before the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follow-up 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appointment (following medical intervention)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CA" sz="1200" b="1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39222"/>
                  </a:ext>
                </a:extLst>
              </a:tr>
              <a:tr h="352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used the services of a CLSC in their region,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563818"/>
                  </a:ext>
                </a:extLst>
              </a:tr>
              <a:tr h="2321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Before obtaining an appointment (for service) at the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CLSC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CA" sz="1200" b="0" i="0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83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9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765" y="362430"/>
            <a:ext cx="7439660" cy="1008062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rgbClr val="00AFDC"/>
                </a:solidFill>
              </a:rPr>
              <a:t>Service in English </a:t>
            </a:r>
            <a:br>
              <a:rPr lang="fr-CA" sz="2400" dirty="0">
                <a:solidFill>
                  <a:srgbClr val="00AFDC"/>
                </a:solidFill>
              </a:rPr>
            </a:br>
            <a:r>
              <a:rPr lang="fr-CA" sz="1200" b="0" dirty="0">
                <a:solidFill>
                  <a:srgbClr val="00AFDC"/>
                </a:solidFill>
              </a:rPr>
              <a:t>Base: variable</a:t>
            </a:r>
            <a:endParaRPr lang="fr-CA" sz="1200" b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7495" y="6581852"/>
            <a:ext cx="375557" cy="187589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58D81-04C7-47EB-9B1C-20051A4D7758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fr-CA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DDA739DD-0CF5-6C2F-F539-73EF4A0225D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8800601"/>
              </p:ext>
            </p:extLst>
          </p:nvPr>
        </p:nvGraphicFramePr>
        <p:xfrm>
          <a:off x="745765" y="1581423"/>
          <a:ext cx="9072000" cy="4806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40054455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292201667"/>
                    </a:ext>
                  </a:extLst>
                </a:gridCol>
              </a:tblGrid>
              <a:tr h="488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1200" b="1" noProof="0">
                          <a:solidFill>
                            <a:srgbClr val="00AFDC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CA" sz="1100" b="1" i="1" noProof="0">
                        <a:solidFill>
                          <a:srgbClr val="00AFD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200" b="1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Province of Québec FRENCH-SPEAKERS</a:t>
                      </a:r>
                    </a:p>
                  </a:txBody>
                  <a:tcPr marL="12698" marR="12698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Province of Québec ENGLISH-SPEAKERS</a:t>
                      </a:r>
                    </a:p>
                  </a:txBody>
                  <a:tcPr marL="12698" marR="12698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Laurentians </a:t>
                      </a:r>
                    </a:p>
                    <a:p>
                      <a:pPr algn="ctr" fontAlgn="b"/>
                      <a:r>
                        <a:rPr lang="en-CA" sz="1200" b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ENGLISH-SPEAKERS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1200" b="1" noProof="0" dirty="0">
                          <a:solidFill>
                            <a:srgbClr val="00AFDC"/>
                          </a:solidFill>
                          <a:latin typeface="Arial" pitchFamily="34" charset="0"/>
                          <a:cs typeface="Arial" pitchFamily="34" charset="0"/>
                        </a:rPr>
                        <a:t>SATISFACTION REGARDING THE AVAILABILITY OF HEALTH SERVICES AND SOCIAL SERVICES IN </a:t>
                      </a:r>
                      <a:r>
                        <a:rPr lang="en-CA" sz="1200" b="1" u="sng" noProof="0" dirty="0">
                          <a:solidFill>
                            <a:srgbClr val="00AFDC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  <a:r>
                        <a:rPr lang="en-CA" sz="1200" b="1" noProof="0" dirty="0">
                          <a:solidFill>
                            <a:srgbClr val="00AFDC"/>
                          </a:solidFill>
                          <a:latin typeface="Arial" pitchFamily="34" charset="0"/>
                          <a:cs typeface="Arial" pitchFamily="34" charset="0"/>
                        </a:rPr>
                        <a:t> IN THE REGION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1200" b="0" i="1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(responded 1 or 2 /5, 1: not at all satisfied, to 5, totally satisfied)</a:t>
                      </a:r>
                    </a:p>
                  </a:txBody>
                  <a:tcPr marL="0" marR="0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CA" sz="1050" b="1" kern="12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 marL="12698" marR="12698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fr-CA" sz="1050" b="1" kern="12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 marL="12698" marR="12698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CA" sz="9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7845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900" b="0" i="1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All respondents (excluding those who do not use the services), n=</a:t>
                      </a:r>
                    </a:p>
                  </a:txBody>
                  <a:tcPr marL="0" marR="0"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Are </a:t>
                      </a:r>
                      <a:r>
                        <a:rPr lang="en-CA" sz="1200" b="1" i="0" u="none" strike="noStrike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unsatisfied</a:t>
                      </a:r>
                      <a:r>
                        <a:rPr lang="en-CA" sz="1200" b="0" i="0" u="none" strike="noStrike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with the level of available services in English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433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endParaRPr lang="en-CA" sz="1200" b="0" i="0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076954"/>
                  </a:ext>
                </a:extLst>
              </a:tr>
              <a:tr h="288000">
                <a:tc grid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CA" sz="1200" b="1" kern="1200" noProof="0" dirty="0">
                          <a:solidFill>
                            <a:srgbClr val="00AFD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 OF SERVICE IN ENGLISH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Were </a:t>
                      </a:r>
                      <a:r>
                        <a:rPr lang="en-CA" sz="1200" b="1" i="0" u="sng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served in English in the following circumstances: </a:t>
                      </a:r>
                      <a:r>
                        <a:rPr lang="en-CA" sz="1200" b="0" i="1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(% no)</a:t>
                      </a:r>
                      <a:endParaRPr lang="en-CA" sz="1200" b="1" kern="1200" noProof="0" dirty="0">
                        <a:solidFill>
                          <a:srgbClr val="00AFD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kern="12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58164"/>
                  </a:ext>
                </a:extLst>
              </a:tr>
              <a:tr h="663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saw a doctor in a private office or clinic,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122645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During a consultation with a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doctor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in a private office or clinic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67242"/>
                  </a:ext>
                </a:extLst>
              </a:tr>
              <a:tr h="128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used services at the CLSC In their region,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35093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During their most recent visit to a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CLSC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7074"/>
                  </a:ext>
                </a:extLst>
              </a:tr>
              <a:tr h="6439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used Info </a:t>
                      </a:r>
                      <a:r>
                        <a:rPr lang="en-CA" sz="900" b="0" i="1" kern="1200" noProof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Santé</a:t>
                      </a: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 Info Social,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1791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043544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When using the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Info </a:t>
                      </a:r>
                      <a:r>
                        <a:rPr lang="en-CA" sz="1200" b="1" i="0" u="none" strike="noStrike" kern="1200" noProof="0" dirty="0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Santé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or Info Social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services</a:t>
                      </a:r>
                      <a:endParaRPr lang="en-CA" sz="1200" b="1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4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used a hospital emergency room or hospital outpatient clinic,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794679"/>
                  </a:ext>
                </a:extLst>
              </a:tr>
              <a:tr h="25267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When visiting a hospital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emergency room 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or hospital outpatient clinic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39222"/>
                  </a:ext>
                </a:extLst>
              </a:tr>
              <a:tr h="102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stayed the night in hospital,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563818"/>
                  </a:ext>
                </a:extLst>
              </a:tr>
              <a:tr h="2526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During a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stay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(at least one night) in hospital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839087"/>
                  </a:ext>
                </a:extLst>
              </a:tr>
              <a:tr h="1466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used mental health services,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81209"/>
                  </a:ext>
                </a:extLst>
              </a:tr>
              <a:tr h="2526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During a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mental health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consultation with a health and social services professional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n-CA" sz="1200" b="1" i="0" u="none" strike="noStrike" noProof="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6015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E046FC0-B14E-305F-7B84-BB2A97BAF0B7}"/>
              </a:ext>
            </a:extLst>
          </p:cNvPr>
          <p:cNvSpPr txBox="1"/>
          <p:nvPr/>
        </p:nvSpPr>
        <p:spPr>
          <a:xfrm>
            <a:off x="5812971" y="6492442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: Question not </a:t>
            </a:r>
            <a:r>
              <a:rPr lang="fr-CA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fr-CA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2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765" y="362430"/>
            <a:ext cx="7439660" cy="1008062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00AFDC"/>
                </a:solidFill>
              </a:rPr>
              <a:t>Importance of being served in English</a:t>
            </a:r>
            <a:br>
              <a:rPr lang="en-CA" sz="2400" dirty="0">
                <a:solidFill>
                  <a:srgbClr val="00AFDC"/>
                </a:solidFill>
              </a:rPr>
            </a:br>
            <a:r>
              <a:rPr lang="en-CA" sz="1200" b="0" dirty="0">
                <a:solidFill>
                  <a:srgbClr val="00AFDC"/>
                </a:solidFill>
              </a:rPr>
              <a:t>Base: variable</a:t>
            </a:r>
            <a:endParaRPr lang="en-CA" sz="1200" b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7495" y="6581852"/>
            <a:ext cx="375557" cy="187589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58D81-04C7-47EB-9B1C-20051A4D7758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fr-CA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DDA739DD-0CF5-6C2F-F539-73EF4A0225D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9092064"/>
              </p:ext>
            </p:extLst>
          </p:nvPr>
        </p:nvGraphicFramePr>
        <p:xfrm>
          <a:off x="745765" y="1581423"/>
          <a:ext cx="9072000" cy="3630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40054455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292201667"/>
                    </a:ext>
                  </a:extLst>
                </a:gridCol>
              </a:tblGrid>
              <a:tr h="488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1200" b="1" noProof="0">
                          <a:solidFill>
                            <a:srgbClr val="00AFDC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CA" sz="1100" b="1" i="1" noProof="0">
                        <a:solidFill>
                          <a:srgbClr val="00AFD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200" b="1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Province of Québec FRENCH-SPEAKERS</a:t>
                      </a:r>
                    </a:p>
                  </a:txBody>
                  <a:tcPr marL="12698" marR="12698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Province of Québec ENGLISH-SPEAKERS</a:t>
                      </a:r>
                    </a:p>
                  </a:txBody>
                  <a:tcPr marL="12698" marR="12698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Laurentians </a:t>
                      </a:r>
                    </a:p>
                    <a:p>
                      <a:pPr algn="ctr" fontAlgn="b"/>
                      <a:r>
                        <a:rPr lang="en-CA" sz="1200" b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ENGLISH-SPEAKERS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grid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CA" sz="1200" b="1" kern="1200" noProof="0" dirty="0">
                          <a:solidFill>
                            <a:srgbClr val="00AFD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IMPORTANCE OF BEING SERVED IN ENGLISH IN GENERAL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Believe that it is </a:t>
                      </a:r>
                      <a:r>
                        <a:rPr lang="en-CA" sz="1200" b="1" i="0" u="sng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very important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to be served in English in the following places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1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(% it was very important to receive services in English)</a:t>
                      </a:r>
                      <a:endParaRPr lang="en-CA" sz="1200" b="0" i="1" kern="1200" noProof="0" dirty="0">
                        <a:solidFill>
                          <a:srgbClr val="00AFDC"/>
                        </a:solidFill>
                        <a:highlight>
                          <a:srgbClr val="FFFF00"/>
                        </a:highligh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kern="12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58164"/>
                  </a:ext>
                </a:extLst>
              </a:tr>
              <a:tr h="128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were served in English during a doctor’s visit in a private office or clinic,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1899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122645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During an appointment with a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doctor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in a private office or clinic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67242"/>
                  </a:ext>
                </a:extLst>
              </a:tr>
              <a:tr h="128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were served in English during a CLSC visit in their region,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35093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During their most recent visit to the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CLSC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7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were served in English when using Info </a:t>
                      </a:r>
                      <a:r>
                        <a:rPr lang="en-CA" sz="900" b="0" i="1" kern="1200" noProof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Santé</a:t>
                      </a: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 Info Social services,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157854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When using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Info </a:t>
                      </a:r>
                      <a:r>
                        <a:rPr lang="en-CA" sz="1200" b="1" i="0" u="none" strike="noStrike" kern="1200" noProof="0" dirty="0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Santé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or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Info Social 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services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28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were served in English during a visit to the emergency room or outpatient clinic,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956743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When visiting a hospital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emergency room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or outpatient clinic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27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were served in English when they spent the night in hospital,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682015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During a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stay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(at least one night) in hospital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endParaRPr lang="en-CA" sz="1200" b="0" i="0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were served in English when using mental health services,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912819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During a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mental health 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consultation with a health and social services professional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  <a:endParaRPr lang="en-CA" sz="1200" b="0" i="0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20888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8AA7CE6-5563-5339-6D7E-F13BF69A0EFB}"/>
              </a:ext>
            </a:extLst>
          </p:cNvPr>
          <p:cNvSpPr txBox="1"/>
          <p:nvPr/>
        </p:nvSpPr>
        <p:spPr>
          <a:xfrm>
            <a:off x="5812971" y="6492442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: Question not </a:t>
            </a:r>
            <a:r>
              <a:rPr lang="fr-CA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fr-CA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3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765" y="362430"/>
            <a:ext cx="7439660" cy="1008062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00AFDC"/>
                </a:solidFill>
              </a:rPr>
              <a:t>Importance of access to English professionals +</a:t>
            </a:r>
            <a:br>
              <a:rPr lang="en-CA" sz="2400" dirty="0">
                <a:solidFill>
                  <a:srgbClr val="00AFDC"/>
                </a:solidFill>
              </a:rPr>
            </a:br>
            <a:r>
              <a:rPr lang="en-CA" sz="2400" dirty="0">
                <a:solidFill>
                  <a:srgbClr val="00AFDC"/>
                </a:solidFill>
              </a:rPr>
              <a:t>being comfortable requesting services in English</a:t>
            </a:r>
            <a:br>
              <a:rPr lang="en-CA" sz="2400" dirty="0">
                <a:solidFill>
                  <a:srgbClr val="00AFDC"/>
                </a:solidFill>
              </a:rPr>
            </a:br>
            <a:r>
              <a:rPr lang="en-CA" sz="1200" b="0" dirty="0">
                <a:solidFill>
                  <a:srgbClr val="00AFDC"/>
                </a:solidFill>
              </a:rPr>
              <a:t>Base: variable</a:t>
            </a:r>
            <a:endParaRPr lang="en-CA" sz="1200" b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7495" y="6581852"/>
            <a:ext cx="375557" cy="187589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rgbClr val="000000">
                    <a:tint val="75000"/>
                  </a:srgbClr>
                </a:solidFill>
              </a:rPr>
              <a:t>CROP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58D81-04C7-47EB-9B1C-20051A4D7758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fr-CA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DDA739DD-0CF5-6C2F-F539-73EF4A0225D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843674"/>
              </p:ext>
            </p:extLst>
          </p:nvPr>
        </p:nvGraphicFramePr>
        <p:xfrm>
          <a:off x="745765" y="1581423"/>
          <a:ext cx="9072000" cy="473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40054455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292201667"/>
                    </a:ext>
                  </a:extLst>
                </a:gridCol>
              </a:tblGrid>
              <a:tr h="488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1200" b="1" noProof="0" dirty="0">
                          <a:solidFill>
                            <a:srgbClr val="00AFDC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CA" sz="1100" b="1" i="1" noProof="0" dirty="0">
                        <a:solidFill>
                          <a:srgbClr val="00AFD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200" b="1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Province of Québec FRENCH-SPEAKERS</a:t>
                      </a:r>
                    </a:p>
                  </a:txBody>
                  <a:tcPr marL="12698" marR="12698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Province of Québec ENGLISH-SPEAKERS</a:t>
                      </a:r>
                    </a:p>
                  </a:txBody>
                  <a:tcPr marL="12698" marR="12698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Laurentians </a:t>
                      </a:r>
                    </a:p>
                    <a:p>
                      <a:pPr algn="ctr" fontAlgn="b"/>
                      <a:r>
                        <a:rPr lang="en-CA" sz="1200" b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ENGLISH-SPEAKERS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grid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CA" sz="1200" b="1" kern="1200" noProof="0" dirty="0">
                          <a:solidFill>
                            <a:srgbClr val="00AFD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IMPORTANCE OF BEING SERVED IN ENGLISH BY PROFESSIONALS FOR UNDERSTANDING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Believe it is </a:t>
                      </a:r>
                      <a:r>
                        <a:rPr lang="en-CA" sz="1200" b="1" i="0" u="sng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very important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to be served in English by… </a:t>
                      </a:r>
                      <a:r>
                        <a:rPr lang="en-CA" sz="1200" b="0" i="1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(% very important)</a:t>
                      </a:r>
                      <a:endParaRPr lang="en-CA" sz="1200" b="0" i="1" kern="1200" noProof="0" dirty="0">
                        <a:solidFill>
                          <a:srgbClr val="00AFD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kern="12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58164"/>
                  </a:ext>
                </a:extLst>
              </a:tr>
              <a:tr h="128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used CLSC services in their region,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122645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Health and social services professionals at the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CLSC</a:t>
                      </a:r>
                      <a:endParaRPr lang="en-CA" sz="1200" b="1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67242"/>
                  </a:ext>
                </a:extLst>
              </a:tr>
              <a:tr h="128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Respondents who used a hospital emergency room or outpatient clinic,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35093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Health and social services professionals in the hospital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emergency room</a:t>
                      </a:r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or 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outpatient clinic</a:t>
                      </a: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lang="en-CA" sz="1200" b="0" i="0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7074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0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250866"/>
                  </a:ext>
                </a:extLst>
              </a:tr>
              <a:tr h="242593">
                <a:tc gridSpan="4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CA" sz="1200" b="1" kern="1200" noProof="0" dirty="0">
                          <a:solidFill>
                            <a:srgbClr val="00AFD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IMPORTANCE OF PROVIDING SERVICE IN ENGLISH SHOULD THE NEED ARISE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Believe it is </a:t>
                      </a:r>
                      <a:r>
                        <a:rPr lang="en-CA" sz="1200" b="1" i="0" u="sng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very important</a:t>
                      </a:r>
                      <a:r>
                        <a:rPr lang="en-CA" sz="1200" b="1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to be served in English if there is a need for service in…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1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(% très important)</a:t>
                      </a:r>
                      <a:endParaRPr lang="en-CA" sz="1200" b="0" i="1" kern="1200" noProof="0" dirty="0">
                        <a:solidFill>
                          <a:srgbClr val="00AFD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kern="12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CA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89056"/>
                  </a:ext>
                </a:extLst>
              </a:tr>
              <a:tr h="504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1" kern="1200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 respondents, n=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043544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kern="1200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Mental health support</a:t>
                      </a:r>
                      <a:endParaRPr lang="en-CA" sz="1200" b="1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kern="1200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44499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endParaRPr lang="en-CA" sz="1200" b="1" i="1" u="none" strike="noStrike" kern="1200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857431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noProof="0" dirty="0">
                          <a:solidFill>
                            <a:srgbClr val="00AFD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BEING COMFORTABLE REQUESTING SERVICE IN ENGLISH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1200" b="1" i="0" u="none" strike="noStrike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3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73919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900" b="0" i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All respondents, n=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42518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Do </a:t>
                      </a:r>
                      <a:r>
                        <a:rPr lang="en-CA" sz="12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NOT </a:t>
                      </a:r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feel comfortable requesting service in </a:t>
                      </a:r>
                      <a:r>
                        <a:rPr lang="en-CA" sz="12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English </a:t>
                      </a:r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when requiring service in a health or </a:t>
                      </a:r>
                      <a:r>
                        <a:rPr lang="en-CA" sz="1200" b="0" i="0" u="none" strike="noStrike" noProof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social services </a:t>
                      </a:r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establishment</a:t>
                      </a:r>
                      <a:endParaRPr lang="en-CA" sz="1200" b="0" i="1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en-CA" sz="1200" b="1" i="0" u="none" strike="noStrike" noProof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21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85000"/>
                        <a:buFontTx/>
                        <a:buNone/>
                        <a:tabLst/>
                        <a:defRPr/>
                      </a:pPr>
                      <a:r>
                        <a:rPr lang="en-CA" sz="900" b="0" i="1" noProof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Respondents who did not feel comfortable requesting service in English, n=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900" b="0" i="0" u="none" strike="noStrike" kern="1200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93672"/>
                  </a:ext>
                </a:extLst>
              </a:tr>
              <a:tr h="24259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Do not feel comfortable requesting service in English due to the </a:t>
                      </a:r>
                      <a:r>
                        <a:rPr lang="en-CA" sz="1200" b="1" i="0" u="none" strike="noStrike" noProof="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attitude of the staff</a:t>
                      </a:r>
                      <a:endParaRPr lang="en-CA" sz="1200" b="1" i="1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--</a:t>
                      </a:r>
                      <a:endParaRPr lang="en-CA" sz="1200" b="1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en-CA" sz="1200" b="0" i="0" u="none" strike="noStrike" noProof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endParaRPr lang="en-CA" sz="1200" b="0" i="0" u="none" strike="noStrike" noProof="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58856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8BA9400-EDF1-39C8-8DFD-9831EB7D6A98}"/>
              </a:ext>
            </a:extLst>
          </p:cNvPr>
          <p:cNvSpPr txBox="1"/>
          <p:nvPr/>
        </p:nvSpPr>
        <p:spPr>
          <a:xfrm>
            <a:off x="5812971" y="6492442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: Question not </a:t>
            </a:r>
            <a:r>
              <a:rPr lang="fr-CA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fr-CA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19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1_Thème Office">
  <a:themeElements>
    <a:clrScheme name="CROP">
      <a:dk1>
        <a:srgbClr val="000000"/>
      </a:dk1>
      <a:lt1>
        <a:sysClr val="window" lastClr="FFFFFF"/>
      </a:lt1>
      <a:dk2>
        <a:srgbClr val="00AFDC"/>
      </a:dk2>
      <a:lt2>
        <a:srgbClr val="88959E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74E195EF8DB418D89351097A4A585" ma:contentTypeVersion="16" ma:contentTypeDescription="Create a new document." ma:contentTypeScope="" ma:versionID="f8231d46e4ab0a703299ea8dabe85f94">
  <xsd:schema xmlns:xsd="http://www.w3.org/2001/XMLSchema" xmlns:xs="http://www.w3.org/2001/XMLSchema" xmlns:p="http://schemas.microsoft.com/office/2006/metadata/properties" xmlns:ns2="2a7bfea5-198c-4df0-86ee-140dd7d03ea0" xmlns:ns3="dfdb27f5-b375-40d5-8168-1909feb75c3b" targetNamespace="http://schemas.microsoft.com/office/2006/metadata/properties" ma:root="true" ma:fieldsID="85ea4667562bca921ac5723a319b3ad6" ns2:_="" ns3:_="">
    <xsd:import namespace="2a7bfea5-198c-4df0-86ee-140dd7d03ea0"/>
    <xsd:import namespace="dfdb27f5-b375-40d5-8168-1909feb75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_x0034_KDescription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bfea5-198c-4df0-86ee-140dd7d03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ec6f842-6287-42fe-86ef-5754f163f9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0034_KDescription" ma:index="20" nillable="true" ma:displayName="4K Description" ma:format="Dropdown" ma:internalName="_x0034_KDescription">
      <xsd:simpleType>
        <xsd:restriction base="dms:Text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b27f5-b375-40d5-8168-1909feb75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a10af3d-ea8b-4503-9880-9b465b0500fa}" ma:internalName="TaxCatchAll" ma:showField="CatchAllData" ma:web="dfdb27f5-b375-40d5-8168-1909feb75c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C7AD2-4223-441F-B71D-C00512F21286}"/>
</file>

<file path=customXml/itemProps2.xml><?xml version="1.0" encoding="utf-8"?>
<ds:datastoreItem xmlns:ds="http://schemas.openxmlformats.org/officeDocument/2006/customXml" ds:itemID="{08F62BC5-DBA6-41CD-BD30-37CF53E0FE78}"/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2359</Words>
  <Application>Microsoft Office PowerPoint</Application>
  <PresentationFormat>Widescreen</PresentationFormat>
  <Paragraphs>354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Helvetica</vt:lpstr>
      <vt:lpstr>1_Thème Office</vt:lpstr>
      <vt:lpstr>PowerPoint Presentation</vt:lpstr>
      <vt:lpstr>Context and Methodology 1/2</vt:lpstr>
      <vt:lpstr>Context and Methodology 2/2</vt:lpstr>
      <vt:lpstr>Executive summary (1/2)</vt:lpstr>
      <vt:lpstr>Executive summary (2/2)</vt:lpstr>
      <vt:lpstr>Access to services Base: variable</vt:lpstr>
      <vt:lpstr>Service in English  Base: variable</vt:lpstr>
      <vt:lpstr>Importance of being served in English Base: variable</vt:lpstr>
      <vt:lpstr>Importance of access to English professionals + being comfortable requesting services in English Base: variable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observations 1/2</dc:title>
  <dc:subject/>
  <dc:creator>Coralie Desjardins</dc:creator>
  <cp:keywords/>
  <dc:description/>
  <cp:lastModifiedBy>Sheila Eskenazi</cp:lastModifiedBy>
  <cp:revision>64</cp:revision>
  <dcterms:created xsi:type="dcterms:W3CDTF">2023-07-04T13:21:44Z</dcterms:created>
  <dcterms:modified xsi:type="dcterms:W3CDTF">2024-01-29T15:18:12Z</dcterms:modified>
  <cp:category/>
</cp:coreProperties>
</file>