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notesSlides/notesSlide1.xml" ContentType="application/vnd.openxmlformats-officedocument.presentationml.notesSlide+xml"/>
  <Override PartName="/ppt/slideLayouts/slideLayout33.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5.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4.xml" ContentType="application/vnd.openxmlformats-officedocument.presentationml.tags+xml"/>
  <Override PartName="/ppt/tags/tag3.xml" ContentType="application/vnd.openxmlformats-officedocument.presentationml.tags+xml"/>
  <Override PartName="/ppt/tags/tag6.xml" ContentType="application/vnd.openxmlformats-officedocument.presentationml.tags+xml"/>
  <Override PartName="/ppt/tags/tag2.xml" ContentType="application/vnd.openxmlformats-officedocument.presentationml.tags+xml"/>
  <Override PartName="/ppt/tags/tag7.xml" ContentType="application/vnd.openxmlformats-officedocument.presentationml.tags+xml"/>
  <Override PartName="/ppt/tags/tag1.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1"/>
  </p:notesMasterIdLst>
  <p:sldIdLst>
    <p:sldId id="411" r:id="rId2"/>
    <p:sldId id="929" r:id="rId3"/>
    <p:sldId id="968" r:id="rId4"/>
    <p:sldId id="982" r:id="rId5"/>
    <p:sldId id="983" r:id="rId6"/>
    <p:sldId id="976" r:id="rId7"/>
    <p:sldId id="977" r:id="rId8"/>
    <p:sldId id="978" r:id="rId9"/>
    <p:sldId id="979"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F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89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415140-4AEB-4FB2-B769-6EFE3A0DBF97}" type="datetimeFigureOut">
              <a:rPr lang="fr-CA" smtClean="0"/>
              <a:t>2023-09-15</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531193-FD87-452C-8146-2DCC25D2FE5B}" type="slidenum">
              <a:rPr lang="fr-CA" smtClean="0"/>
              <a:t>‹N°›</a:t>
            </a:fld>
            <a:endParaRPr lang="fr-CA"/>
          </a:p>
        </p:txBody>
      </p:sp>
    </p:spTree>
    <p:extLst>
      <p:ext uri="{BB962C8B-B14F-4D97-AF65-F5344CB8AC3E}">
        <p14:creationId xmlns:p14="http://schemas.microsoft.com/office/powerpoint/2010/main" val="41008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06400" y="696913"/>
            <a:ext cx="6197600" cy="3486150"/>
          </a:xfrm>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614C61-0C1E-43C5-985F-A88557E067AB}"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08037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614C61-0C1E-43C5-985F-A88557E067AB}"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59854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614C61-0C1E-43C5-985F-A88557E067AB}"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58177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ransition P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9738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texte et photo">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pour modifier le style du titre</a:t>
            </a:r>
            <a:endParaRPr lang="en-CA" dirty="0"/>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14E21B0B-A824-4C71-8B52-BEA968808D82}"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8" name="Espace réservé du texte 7"/>
          <p:cNvSpPr>
            <a:spLocks noGrp="1"/>
          </p:cNvSpPr>
          <p:nvPr>
            <p:ph type="body" sz="quarter" idx="13"/>
          </p:nvPr>
        </p:nvSpPr>
        <p:spPr/>
        <p:txBody>
          <a:bodyPr/>
          <a:lstStyle>
            <a:lvl2pPr>
              <a:spcBef>
                <a:spcPts val="800"/>
              </a:spcBef>
              <a:defRPr/>
            </a:lvl2pPr>
            <a:lvl3pPr>
              <a:spcBef>
                <a:spcPts val="1400"/>
              </a:spcBef>
              <a:defRPr/>
            </a:lvl3pPr>
            <a:lvl4pPr>
              <a:spcBef>
                <a:spcPts val="800"/>
              </a:spcBef>
              <a:defRPr/>
            </a:lvl4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7" name="Espace réservé pour une image  10"/>
          <p:cNvSpPr>
            <a:spLocks noGrp="1"/>
          </p:cNvSpPr>
          <p:nvPr>
            <p:ph type="pic" sz="quarter" idx="14"/>
          </p:nvPr>
        </p:nvSpPr>
        <p:spPr>
          <a:xfrm>
            <a:off x="7986187" y="1371983"/>
            <a:ext cx="3462868" cy="2037969"/>
          </a:xfrm>
        </p:spPr>
        <p:txBody>
          <a:bodyPr/>
          <a:lstStyle>
            <a:lvl1pPr marL="0" indent="0">
              <a:buNone/>
              <a:defRPr/>
            </a:lvl1pPr>
          </a:lstStyle>
          <a:p>
            <a:endParaRPr lang="en-CA" dirty="0"/>
          </a:p>
        </p:txBody>
      </p:sp>
      <p:sp>
        <p:nvSpPr>
          <p:cNvPr id="9" name="Rectangle 8"/>
          <p:cNvSpPr/>
          <p:nvPr userDrawn="1"/>
        </p:nvSpPr>
        <p:spPr>
          <a:xfrm>
            <a:off x="7986183" y="3539109"/>
            <a:ext cx="3462867" cy="55646"/>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0" name="Espace réservé du texte 13"/>
          <p:cNvSpPr>
            <a:spLocks noGrp="1"/>
          </p:cNvSpPr>
          <p:nvPr>
            <p:ph type="body" sz="quarter" idx="15"/>
          </p:nvPr>
        </p:nvSpPr>
        <p:spPr>
          <a:xfrm>
            <a:off x="7986187" y="3648964"/>
            <a:ext cx="3462868" cy="1761554"/>
          </a:xfrm>
        </p:spPr>
        <p:txBody>
          <a:bodyPr>
            <a:normAutofit/>
          </a:bodyPr>
          <a:lstStyle>
            <a:lvl1pPr marL="0" indent="0">
              <a:lnSpc>
                <a:spcPts val="1500"/>
              </a:lnSpc>
              <a:spcBef>
                <a:spcPts val="800"/>
              </a:spcBef>
              <a:buNone/>
              <a:defRPr sz="1200" b="0"/>
            </a:lvl1pPr>
          </a:lstStyle>
          <a:p>
            <a:pPr lvl="0"/>
            <a:r>
              <a:rPr lang="fr-FR" dirty="0"/>
              <a:t>Cliquez pour modifier les styles du</a:t>
            </a:r>
            <a:endParaRPr lang="en-CA" dirty="0"/>
          </a:p>
        </p:txBody>
      </p:sp>
    </p:spTree>
    <p:extLst>
      <p:ext uri="{BB962C8B-B14F-4D97-AF65-F5344CB8AC3E}">
        <p14:creationId xmlns:p14="http://schemas.microsoft.com/office/powerpoint/2010/main" val="396623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re et contenu ">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CA"/>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14E21B0B-A824-4C71-8B52-BEA968808D82}"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9" name="Espace réservé du contenu 8"/>
          <p:cNvSpPr>
            <a:spLocks noGrp="1"/>
          </p:cNvSpPr>
          <p:nvPr>
            <p:ph sz="quarter" idx="14"/>
          </p:nvPr>
        </p:nvSpPr>
        <p:spPr>
          <a:xfrm>
            <a:off x="745070" y="1517270"/>
            <a:ext cx="7082367" cy="3749674"/>
          </a:xfrm>
        </p:spPr>
        <p:txBody>
          <a:bodyPr/>
          <a:lstStyle/>
          <a:p>
            <a:pPr lvl="0"/>
            <a:r>
              <a:rPr lang="fr-FR" dirty="0"/>
              <a:t>Cliquez pour modifier</a:t>
            </a:r>
            <a:endParaRPr lang="en-CA" dirty="0"/>
          </a:p>
        </p:txBody>
      </p:sp>
      <p:sp>
        <p:nvSpPr>
          <p:cNvPr id="11" name="Espace réservé du texte 13"/>
          <p:cNvSpPr>
            <a:spLocks noGrp="1"/>
          </p:cNvSpPr>
          <p:nvPr>
            <p:ph type="body" sz="quarter" idx="17"/>
          </p:nvPr>
        </p:nvSpPr>
        <p:spPr>
          <a:xfrm>
            <a:off x="745069" y="5585042"/>
            <a:ext cx="7084485" cy="895139"/>
          </a:xfrm>
        </p:spPr>
        <p:txBody>
          <a:bodyPr>
            <a:normAutofit/>
          </a:bodyPr>
          <a:lstStyle>
            <a:lvl1pPr marL="0" indent="0">
              <a:lnSpc>
                <a:spcPts val="1400"/>
              </a:lnSpc>
              <a:spcBef>
                <a:spcPts val="600"/>
              </a:spcBef>
              <a:buNone/>
              <a:defRPr sz="1200" b="0"/>
            </a:lvl1pPr>
          </a:lstStyle>
          <a:p>
            <a:pPr lvl="0"/>
            <a:r>
              <a:rPr lang="fr-FR" dirty="0"/>
              <a:t>Cliquez pour modifier les styles du</a:t>
            </a:r>
          </a:p>
        </p:txBody>
      </p:sp>
      <p:cxnSp>
        <p:nvCxnSpPr>
          <p:cNvPr id="12" name="Connecteur droit 11"/>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45069" y="1381125"/>
            <a:ext cx="7082367" cy="5486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Tree>
    <p:extLst>
      <p:ext uri="{BB962C8B-B14F-4D97-AF65-F5344CB8AC3E}">
        <p14:creationId xmlns:p14="http://schemas.microsoft.com/office/powerpoint/2010/main" val="2888498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re et contenu ">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CA"/>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14E21B0B-A824-4C71-8B52-BEA968808D82}"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9" name="Espace réservé du contenu 8"/>
          <p:cNvSpPr>
            <a:spLocks noGrp="1"/>
          </p:cNvSpPr>
          <p:nvPr>
            <p:ph sz="quarter" idx="14"/>
          </p:nvPr>
        </p:nvSpPr>
        <p:spPr>
          <a:xfrm>
            <a:off x="745069" y="1517270"/>
            <a:ext cx="10703984" cy="3749674"/>
          </a:xfrm>
        </p:spPr>
        <p:txBody>
          <a:bodyPr/>
          <a:lstStyle/>
          <a:p>
            <a:pPr lvl="0"/>
            <a:r>
              <a:rPr lang="fr-FR" dirty="0"/>
              <a:t>Cliquez pour modifier</a:t>
            </a:r>
            <a:endParaRPr lang="en-CA" dirty="0"/>
          </a:p>
        </p:txBody>
      </p:sp>
      <p:sp>
        <p:nvSpPr>
          <p:cNvPr id="10" name="Rectangle 9"/>
          <p:cNvSpPr/>
          <p:nvPr userDrawn="1"/>
        </p:nvSpPr>
        <p:spPr>
          <a:xfrm>
            <a:off x="745067" y="5456238"/>
            <a:ext cx="7084484" cy="55646"/>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1" name="Espace réservé du texte 13"/>
          <p:cNvSpPr>
            <a:spLocks noGrp="1"/>
          </p:cNvSpPr>
          <p:nvPr>
            <p:ph type="body" sz="quarter" idx="17"/>
          </p:nvPr>
        </p:nvSpPr>
        <p:spPr>
          <a:xfrm>
            <a:off x="745069" y="5585042"/>
            <a:ext cx="7084485" cy="895139"/>
          </a:xfrm>
        </p:spPr>
        <p:txBody>
          <a:bodyPr>
            <a:normAutofit/>
          </a:bodyPr>
          <a:lstStyle>
            <a:lvl1pPr marL="0" indent="0">
              <a:lnSpc>
                <a:spcPts val="1400"/>
              </a:lnSpc>
              <a:spcBef>
                <a:spcPts val="600"/>
              </a:spcBef>
              <a:buNone/>
              <a:defRPr sz="1200" b="0"/>
            </a:lvl1pPr>
          </a:lstStyle>
          <a:p>
            <a:pPr lvl="0"/>
            <a:r>
              <a:rPr lang="fr-FR" dirty="0"/>
              <a:t>Cliquez pour modifier les styles du</a:t>
            </a:r>
          </a:p>
        </p:txBody>
      </p:sp>
      <p:cxnSp>
        <p:nvCxnSpPr>
          <p:cNvPr id="12" name="Connecteur droit 11"/>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068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4_Titre et contenu ">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CA"/>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14E21B0B-A824-4C71-8B52-BEA968808D82}"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9" name="Espace réservé du contenu 8"/>
          <p:cNvSpPr>
            <a:spLocks noGrp="1"/>
          </p:cNvSpPr>
          <p:nvPr>
            <p:ph sz="quarter" idx="14"/>
          </p:nvPr>
        </p:nvSpPr>
        <p:spPr>
          <a:xfrm>
            <a:off x="745069" y="1517272"/>
            <a:ext cx="10703984" cy="4935473"/>
          </a:xfrm>
        </p:spPr>
        <p:txBody>
          <a:bodyPr/>
          <a:lstStyle/>
          <a:p>
            <a:pPr lvl="0"/>
            <a:r>
              <a:rPr lang="fr-FR" dirty="0"/>
              <a:t>Cliquez pour modifier</a:t>
            </a:r>
            <a:endParaRPr lang="en-CA" dirty="0"/>
          </a:p>
        </p:txBody>
      </p:sp>
      <p:sp>
        <p:nvSpPr>
          <p:cNvPr id="10" name="Rectangle 9"/>
          <p:cNvSpPr/>
          <p:nvPr userDrawn="1"/>
        </p:nvSpPr>
        <p:spPr>
          <a:xfrm>
            <a:off x="745067" y="5456238"/>
            <a:ext cx="7084484" cy="55646"/>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cxnSp>
        <p:nvCxnSpPr>
          <p:cNvPr id="12" name="Connecteur droit 11"/>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45069" y="1381125"/>
            <a:ext cx="7082367" cy="5486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Tree>
    <p:extLst>
      <p:ext uri="{BB962C8B-B14F-4D97-AF65-F5344CB8AC3E}">
        <p14:creationId xmlns:p14="http://schemas.microsoft.com/office/powerpoint/2010/main" val="31692036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3_Titre et contenu ">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CA"/>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14E21B0B-A824-4C71-8B52-BEA968808D82}"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9" name="Espace réservé du contenu 8"/>
          <p:cNvSpPr>
            <a:spLocks noGrp="1"/>
          </p:cNvSpPr>
          <p:nvPr>
            <p:ph sz="quarter" idx="14"/>
          </p:nvPr>
        </p:nvSpPr>
        <p:spPr>
          <a:xfrm>
            <a:off x="745067" y="1517270"/>
            <a:ext cx="7082365" cy="4938394"/>
          </a:xfrm>
        </p:spPr>
        <p:txBody>
          <a:bodyPr/>
          <a:lstStyle/>
          <a:p>
            <a:pPr lvl="0"/>
            <a:r>
              <a:rPr lang="fr-FR" dirty="0"/>
              <a:t>Cliquez pour modifier</a:t>
            </a:r>
            <a:endParaRPr lang="en-CA" dirty="0"/>
          </a:p>
        </p:txBody>
      </p:sp>
      <p:cxnSp>
        <p:nvCxnSpPr>
          <p:cNvPr id="12" name="Connecteur droit 11"/>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45069" y="1381125"/>
            <a:ext cx="7082367" cy="5486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Tree>
    <p:extLst>
      <p:ext uri="{BB962C8B-B14F-4D97-AF65-F5344CB8AC3E}">
        <p14:creationId xmlns:p14="http://schemas.microsoft.com/office/powerpoint/2010/main" val="33149835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2_Titre et contenu ">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CA"/>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14E21B0B-A824-4C71-8B52-BEA968808D82}"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9" name="Espace réservé du contenu 8"/>
          <p:cNvSpPr>
            <a:spLocks noGrp="1"/>
          </p:cNvSpPr>
          <p:nvPr>
            <p:ph sz="quarter" idx="14"/>
          </p:nvPr>
        </p:nvSpPr>
        <p:spPr>
          <a:xfrm>
            <a:off x="745069" y="1517272"/>
            <a:ext cx="10703984" cy="4935473"/>
          </a:xfrm>
        </p:spPr>
        <p:txBody>
          <a:bodyPr/>
          <a:lstStyle/>
          <a:p>
            <a:pPr lvl="0"/>
            <a:r>
              <a:rPr lang="fr-FR" dirty="0"/>
              <a:t>Cliquez pour modifier</a:t>
            </a:r>
            <a:endParaRPr lang="en-CA" dirty="0"/>
          </a:p>
        </p:txBody>
      </p:sp>
      <p:cxnSp>
        <p:nvCxnSpPr>
          <p:cNvPr id="12" name="Connecteur droit 11"/>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45069" y="1381125"/>
            <a:ext cx="7082367" cy="5486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Tree>
    <p:extLst>
      <p:ext uri="{BB962C8B-B14F-4D97-AF65-F5344CB8AC3E}">
        <p14:creationId xmlns:p14="http://schemas.microsoft.com/office/powerpoint/2010/main" val="11481040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5_Titre et contenu ">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CA"/>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14E21B0B-A824-4C71-8B52-BEA968808D82}"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9" name="Espace réservé du contenu 8"/>
          <p:cNvSpPr>
            <a:spLocks noGrp="1"/>
          </p:cNvSpPr>
          <p:nvPr>
            <p:ph sz="quarter" idx="14"/>
          </p:nvPr>
        </p:nvSpPr>
        <p:spPr>
          <a:xfrm>
            <a:off x="4364567" y="2066544"/>
            <a:ext cx="7084484" cy="4386198"/>
          </a:xfrm>
        </p:spPr>
        <p:txBody>
          <a:bodyPr/>
          <a:lstStyle/>
          <a:p>
            <a:pPr lvl="0"/>
            <a:r>
              <a:rPr lang="fr-FR" dirty="0"/>
              <a:t>Cliquez pour modifier</a:t>
            </a:r>
            <a:endParaRPr lang="en-CA" dirty="0"/>
          </a:p>
        </p:txBody>
      </p:sp>
      <p:cxnSp>
        <p:nvCxnSpPr>
          <p:cNvPr id="12" name="Connecteur droit 11"/>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Espace réservé du contenu 8"/>
          <p:cNvSpPr>
            <a:spLocks noGrp="1"/>
          </p:cNvSpPr>
          <p:nvPr>
            <p:ph sz="quarter" idx="15"/>
          </p:nvPr>
        </p:nvSpPr>
        <p:spPr>
          <a:xfrm>
            <a:off x="745067" y="2066544"/>
            <a:ext cx="3460750" cy="4386198"/>
          </a:xfrm>
        </p:spPr>
        <p:txBody>
          <a:bodyPr/>
          <a:lstStyle/>
          <a:p>
            <a:pPr lvl="0"/>
            <a:r>
              <a:rPr lang="fr-FR" dirty="0"/>
              <a:t>Cliquez pour modifier</a:t>
            </a:r>
            <a:endParaRPr lang="en-CA" dirty="0"/>
          </a:p>
        </p:txBody>
      </p:sp>
    </p:spTree>
    <p:extLst>
      <p:ext uri="{BB962C8B-B14F-4D97-AF65-F5344CB8AC3E}">
        <p14:creationId xmlns:p14="http://schemas.microsoft.com/office/powerpoint/2010/main" val="16041600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re et contenu 2">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CA"/>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14E21B0B-A824-4C71-8B52-BEA968808D82}"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9" name="Espace réservé du contenu 8"/>
          <p:cNvSpPr>
            <a:spLocks noGrp="1"/>
          </p:cNvSpPr>
          <p:nvPr>
            <p:ph sz="quarter" idx="14"/>
          </p:nvPr>
        </p:nvSpPr>
        <p:spPr>
          <a:xfrm>
            <a:off x="745070" y="1517270"/>
            <a:ext cx="7082367" cy="4718938"/>
          </a:xfrm>
        </p:spPr>
        <p:txBody>
          <a:bodyPr/>
          <a:lstStyle/>
          <a:p>
            <a:pPr lvl="0"/>
            <a:r>
              <a:rPr lang="fr-FR" dirty="0"/>
              <a:t>Cliquez pour modifier</a:t>
            </a:r>
            <a:endParaRPr lang="en-CA" dirty="0"/>
          </a:p>
        </p:txBody>
      </p:sp>
      <p:cxnSp>
        <p:nvCxnSpPr>
          <p:cNvPr id="12" name="Connecteur droit 11"/>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45069" y="1381125"/>
            <a:ext cx="7082367" cy="5486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Tree>
    <p:extLst>
      <p:ext uri="{BB962C8B-B14F-4D97-AF65-F5344CB8AC3E}">
        <p14:creationId xmlns:p14="http://schemas.microsoft.com/office/powerpoint/2010/main" val="9837729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3 colonnes photos">
    <p:spTree>
      <p:nvGrpSpPr>
        <p:cNvPr id="1" name=""/>
        <p:cNvGrpSpPr/>
        <p:nvPr/>
      </p:nvGrpSpPr>
      <p:grpSpPr>
        <a:xfrm>
          <a:off x="0" y="0"/>
          <a:ext cx="0" cy="0"/>
          <a:chOff x="0" y="0"/>
          <a:chExt cx="0" cy="0"/>
        </a:xfrm>
      </p:grpSpPr>
      <p:sp>
        <p:nvSpPr>
          <p:cNvPr id="11" name="Espace réservé pour une image  10"/>
          <p:cNvSpPr>
            <a:spLocks noGrp="1"/>
          </p:cNvSpPr>
          <p:nvPr>
            <p:ph type="pic" sz="quarter" idx="13"/>
          </p:nvPr>
        </p:nvSpPr>
        <p:spPr>
          <a:xfrm>
            <a:off x="7986183" y="2393952"/>
            <a:ext cx="3462867" cy="3062289"/>
          </a:xfrm>
        </p:spPr>
        <p:txBody>
          <a:bodyPr/>
          <a:lstStyle>
            <a:lvl1pPr marL="0" indent="0">
              <a:buNone/>
              <a:defRPr/>
            </a:lvl1pPr>
          </a:lstStyle>
          <a:p>
            <a:endParaRPr lang="en-CA" dirty="0"/>
          </a:p>
        </p:txBody>
      </p:sp>
      <p:sp>
        <p:nvSpPr>
          <p:cNvPr id="4" name="Espace réservé de la date 3"/>
          <p:cNvSpPr>
            <a:spLocks noGrp="1"/>
          </p:cNvSpPr>
          <p:nvPr>
            <p:ph type="dt" sz="half" idx="10"/>
          </p:nvPr>
        </p:nvSpPr>
        <p:spPr>
          <a:xfrm>
            <a:off x="4364566" y="6483102"/>
            <a:ext cx="3414184" cy="237109"/>
          </a:xfrm>
          <a:prstGeom prst="rect">
            <a:avLst/>
          </a:prstGeom>
        </p:spPr>
        <p:txBody>
          <a:bodyPr/>
          <a:lstStyle/>
          <a:p>
            <a:fld id="{2949A182-AE3C-4010-8CE2-DA3A4577DDB3}"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13" name="Espace réservé pour une image  10"/>
          <p:cNvSpPr>
            <a:spLocks noGrp="1"/>
          </p:cNvSpPr>
          <p:nvPr>
            <p:ph type="pic" sz="quarter" idx="15"/>
          </p:nvPr>
        </p:nvSpPr>
        <p:spPr>
          <a:xfrm>
            <a:off x="745066" y="2393952"/>
            <a:ext cx="3460750" cy="3062289"/>
          </a:xfrm>
        </p:spPr>
        <p:txBody>
          <a:bodyPr/>
          <a:lstStyle>
            <a:lvl1pPr marL="0" indent="0">
              <a:buNone/>
              <a:defRPr/>
            </a:lvl1pPr>
          </a:lstStyle>
          <a:p>
            <a:endParaRPr lang="en-CA" dirty="0"/>
          </a:p>
        </p:txBody>
      </p:sp>
      <p:sp>
        <p:nvSpPr>
          <p:cNvPr id="17" name="Espace réservé pour une image  10"/>
          <p:cNvSpPr>
            <a:spLocks noGrp="1"/>
          </p:cNvSpPr>
          <p:nvPr>
            <p:ph type="pic" sz="quarter" idx="17"/>
          </p:nvPr>
        </p:nvSpPr>
        <p:spPr>
          <a:xfrm>
            <a:off x="4368800" y="2393952"/>
            <a:ext cx="3462867" cy="3062289"/>
          </a:xfrm>
        </p:spPr>
        <p:txBody>
          <a:bodyPr/>
          <a:lstStyle>
            <a:lvl1pPr marL="0" indent="0">
              <a:buNone/>
              <a:defRPr/>
            </a:lvl1pPr>
          </a:lstStyle>
          <a:p>
            <a:endParaRPr lang="en-CA" dirty="0"/>
          </a:p>
        </p:txBody>
      </p:sp>
      <p:cxnSp>
        <p:nvCxnSpPr>
          <p:cNvPr id="23" name="Connecteur droit 22"/>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20" name="Espace réservé du titre 1"/>
          <p:cNvSpPr>
            <a:spLocks noGrp="1"/>
          </p:cNvSpPr>
          <p:nvPr>
            <p:ph type="title"/>
          </p:nvPr>
        </p:nvSpPr>
        <p:spPr>
          <a:xfrm>
            <a:off x="745067" y="373063"/>
            <a:ext cx="7082365" cy="1008062"/>
          </a:xfrm>
          <a:prstGeom prst="rect">
            <a:avLst/>
          </a:prstGeom>
        </p:spPr>
        <p:txBody>
          <a:bodyPr vert="horz" lIns="0" tIns="0" rIns="0" bIns="0" rtlCol="0" anchor="ctr">
            <a:normAutofit/>
          </a:bodyPr>
          <a:lstStyle/>
          <a:p>
            <a:r>
              <a:rPr lang="fr-FR" dirty="0"/>
              <a:t>CLIQUEZ POUR MODIFIER LE STYLE DU TITRE</a:t>
            </a:r>
            <a:endParaRPr lang="en-CA" dirty="0"/>
          </a:p>
        </p:txBody>
      </p:sp>
    </p:spTree>
    <p:extLst>
      <p:ext uri="{BB962C8B-B14F-4D97-AF65-F5344CB8AC3E}">
        <p14:creationId xmlns:p14="http://schemas.microsoft.com/office/powerpoint/2010/main" val="36646600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3 colonnes photos">
    <p:spTree>
      <p:nvGrpSpPr>
        <p:cNvPr id="1" name=""/>
        <p:cNvGrpSpPr/>
        <p:nvPr/>
      </p:nvGrpSpPr>
      <p:grpSpPr>
        <a:xfrm>
          <a:off x="0" y="0"/>
          <a:ext cx="0" cy="0"/>
          <a:chOff x="0" y="0"/>
          <a:chExt cx="0" cy="0"/>
        </a:xfrm>
      </p:grpSpPr>
      <p:sp>
        <p:nvSpPr>
          <p:cNvPr id="11" name="Espace réservé pour une image  10"/>
          <p:cNvSpPr>
            <a:spLocks noGrp="1"/>
          </p:cNvSpPr>
          <p:nvPr>
            <p:ph type="pic" sz="quarter" idx="13"/>
          </p:nvPr>
        </p:nvSpPr>
        <p:spPr>
          <a:xfrm>
            <a:off x="7986183" y="2393952"/>
            <a:ext cx="3462867" cy="3062289"/>
          </a:xfrm>
        </p:spPr>
        <p:txBody>
          <a:bodyPr/>
          <a:lstStyle>
            <a:lvl1pPr marL="0" indent="0">
              <a:buNone/>
              <a:defRPr/>
            </a:lvl1pPr>
          </a:lstStyle>
          <a:p>
            <a:endParaRPr lang="en-CA" dirty="0"/>
          </a:p>
        </p:txBody>
      </p:sp>
      <p:sp>
        <p:nvSpPr>
          <p:cNvPr id="4" name="Espace réservé de la date 3"/>
          <p:cNvSpPr>
            <a:spLocks noGrp="1"/>
          </p:cNvSpPr>
          <p:nvPr>
            <p:ph type="dt" sz="half" idx="10"/>
          </p:nvPr>
        </p:nvSpPr>
        <p:spPr>
          <a:xfrm>
            <a:off x="4364566" y="6483102"/>
            <a:ext cx="3414184" cy="237109"/>
          </a:xfrm>
          <a:prstGeom prst="rect">
            <a:avLst/>
          </a:prstGeom>
        </p:spPr>
        <p:txBody>
          <a:bodyPr/>
          <a:lstStyle/>
          <a:p>
            <a:fld id="{2949A182-AE3C-4010-8CE2-DA3A4577DDB3}"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13" name="Espace réservé pour une image  10"/>
          <p:cNvSpPr>
            <a:spLocks noGrp="1"/>
          </p:cNvSpPr>
          <p:nvPr>
            <p:ph type="pic" sz="quarter" idx="15"/>
          </p:nvPr>
        </p:nvSpPr>
        <p:spPr>
          <a:xfrm>
            <a:off x="745066" y="2393952"/>
            <a:ext cx="3460750" cy="3062289"/>
          </a:xfrm>
        </p:spPr>
        <p:txBody>
          <a:bodyPr/>
          <a:lstStyle>
            <a:lvl1pPr marL="0" indent="0">
              <a:buNone/>
              <a:defRPr/>
            </a:lvl1pPr>
          </a:lstStyle>
          <a:p>
            <a:endParaRPr lang="en-CA" dirty="0"/>
          </a:p>
        </p:txBody>
      </p:sp>
      <p:sp>
        <p:nvSpPr>
          <p:cNvPr id="17" name="Espace réservé pour une image  10"/>
          <p:cNvSpPr>
            <a:spLocks noGrp="1"/>
          </p:cNvSpPr>
          <p:nvPr>
            <p:ph type="pic" sz="quarter" idx="17"/>
          </p:nvPr>
        </p:nvSpPr>
        <p:spPr>
          <a:xfrm>
            <a:off x="4368800" y="2393952"/>
            <a:ext cx="3462867" cy="3062289"/>
          </a:xfrm>
        </p:spPr>
        <p:txBody>
          <a:bodyPr/>
          <a:lstStyle>
            <a:lvl1pPr marL="0" indent="0">
              <a:buNone/>
              <a:defRPr/>
            </a:lvl1pPr>
          </a:lstStyle>
          <a:p>
            <a:endParaRPr lang="en-CA" dirty="0"/>
          </a:p>
        </p:txBody>
      </p:sp>
      <p:cxnSp>
        <p:nvCxnSpPr>
          <p:cNvPr id="23" name="Connecteur droit 22"/>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20" name="Espace réservé du titre 1"/>
          <p:cNvSpPr>
            <a:spLocks noGrp="1"/>
          </p:cNvSpPr>
          <p:nvPr>
            <p:ph type="title"/>
          </p:nvPr>
        </p:nvSpPr>
        <p:spPr>
          <a:xfrm>
            <a:off x="4364565" y="603343"/>
            <a:ext cx="7082368" cy="1390049"/>
          </a:xfrm>
          <a:prstGeom prst="rect">
            <a:avLst/>
          </a:prstGeom>
        </p:spPr>
        <p:txBody>
          <a:bodyPr vert="horz" lIns="0" tIns="0" rIns="0" bIns="0" rtlCol="0" anchor="ctr">
            <a:normAutofit/>
          </a:bodyPr>
          <a:lstStyle/>
          <a:p>
            <a:r>
              <a:rPr lang="fr-FR" dirty="0"/>
              <a:t>CLIQUEZ POUR MODIFIER LE STYLE DU TITRE</a:t>
            </a:r>
            <a:endParaRPr lang="en-CA" dirty="0"/>
          </a:p>
        </p:txBody>
      </p:sp>
    </p:spTree>
    <p:extLst>
      <p:ext uri="{BB962C8B-B14F-4D97-AF65-F5344CB8AC3E}">
        <p14:creationId xmlns:p14="http://schemas.microsoft.com/office/powerpoint/2010/main" val="3438283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Page">
    <p:bg>
      <p:bgPr>
        <a:solidFill>
          <a:schemeClr val="tx2"/>
        </a:solidFill>
        <a:effectLst/>
      </p:bgPr>
    </p:bg>
    <p:spTree>
      <p:nvGrpSpPr>
        <p:cNvPr id="1" name=""/>
        <p:cNvGrpSpPr/>
        <p:nvPr/>
      </p:nvGrpSpPr>
      <p:grpSpPr>
        <a:xfrm>
          <a:off x="0" y="0"/>
          <a:ext cx="0" cy="0"/>
          <a:chOff x="0" y="0"/>
          <a:chExt cx="0" cy="0"/>
        </a:xfrm>
      </p:grpSpPr>
      <p:pic>
        <p:nvPicPr>
          <p:cNvPr id="62" name="Image 61" descr="CROP-Logo.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877703" y="5576111"/>
            <a:ext cx="2968296" cy="1135373"/>
          </a:xfrm>
          <a:prstGeom prst="rect">
            <a:avLst/>
          </a:prstGeom>
        </p:spPr>
      </p:pic>
      <p:sp>
        <p:nvSpPr>
          <p:cNvPr id="63" name="Rectangle 62"/>
          <p:cNvSpPr/>
          <p:nvPr userDrawn="1"/>
        </p:nvSpPr>
        <p:spPr>
          <a:xfrm>
            <a:off x="558877" y="3612502"/>
            <a:ext cx="3949705" cy="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cxnSp>
        <p:nvCxnSpPr>
          <p:cNvPr id="64" name="Connecteur droit 63"/>
          <p:cNvCxnSpPr/>
          <p:nvPr userDrawn="1"/>
        </p:nvCxnSpPr>
        <p:spPr>
          <a:xfrm>
            <a:off x="558873" y="4055262"/>
            <a:ext cx="3949707"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65" name="Rectangle 64"/>
          <p:cNvSpPr/>
          <p:nvPr userDrawn="1"/>
        </p:nvSpPr>
        <p:spPr>
          <a:xfrm>
            <a:off x="558877" y="2393950"/>
            <a:ext cx="3949705" cy="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cxnSp>
        <p:nvCxnSpPr>
          <p:cNvPr id="66" name="Connecteur droit 65"/>
          <p:cNvCxnSpPr/>
          <p:nvPr userDrawn="1"/>
        </p:nvCxnSpPr>
        <p:spPr>
          <a:xfrm>
            <a:off x="558873" y="2836710"/>
            <a:ext cx="3949707"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7" name="Connecteur droit 66"/>
          <p:cNvCxnSpPr/>
          <p:nvPr userDrawn="1"/>
        </p:nvCxnSpPr>
        <p:spPr>
          <a:xfrm>
            <a:off x="558873" y="3224606"/>
            <a:ext cx="3949707"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68" name="Espace réservé du texte 13"/>
          <p:cNvSpPr>
            <a:spLocks noGrp="1"/>
          </p:cNvSpPr>
          <p:nvPr>
            <p:ph type="body" sz="quarter" idx="15" hasCustomPrompt="1"/>
          </p:nvPr>
        </p:nvSpPr>
        <p:spPr>
          <a:xfrm>
            <a:off x="558875" y="2512250"/>
            <a:ext cx="3959740" cy="1081964"/>
          </a:xfrm>
        </p:spPr>
        <p:txBody>
          <a:bodyPr>
            <a:noAutofit/>
          </a:bodyPr>
          <a:lstStyle>
            <a:lvl1pPr>
              <a:defRPr sz="1800" b="0" baseline="0">
                <a:solidFill>
                  <a:schemeClr val="bg1"/>
                </a:solidFill>
                <a:latin typeface="Arial Narrow" pitchFamily="34" charset="0"/>
              </a:defRPr>
            </a:lvl1pPr>
            <a:lvl2pPr>
              <a:spcBef>
                <a:spcPts val="900"/>
              </a:spcBef>
              <a:defRPr sz="1800" baseline="0">
                <a:solidFill>
                  <a:schemeClr val="bg1"/>
                </a:solidFill>
                <a:latin typeface="Arial Narrow" pitchFamily="34" charset="0"/>
              </a:defRPr>
            </a:lvl2pPr>
            <a:lvl3pPr>
              <a:defRPr sz="1800">
                <a:solidFill>
                  <a:schemeClr val="bg1"/>
                </a:solidFill>
                <a:latin typeface="Arial Narrow" pitchFamily="34" charset="0"/>
              </a:defRPr>
            </a:lvl3pPr>
            <a:lvl4pPr>
              <a:defRPr sz="1800">
                <a:solidFill>
                  <a:schemeClr val="bg1"/>
                </a:solidFill>
                <a:latin typeface="Arial Narrow" pitchFamily="34" charset="0"/>
              </a:defRPr>
            </a:lvl4pPr>
            <a:lvl5pPr>
              <a:defRPr sz="1800">
                <a:solidFill>
                  <a:schemeClr val="bg1"/>
                </a:solidFill>
                <a:latin typeface="Arial Narrow" pitchFamily="34" charset="0"/>
              </a:defRPr>
            </a:lvl5pPr>
          </a:lstStyle>
          <a:p>
            <a:pPr lvl="0"/>
            <a:r>
              <a:rPr lang="fr-FR" dirty="0"/>
              <a:t>1600 RENÉ-LÉVESQUE OUEST</a:t>
            </a:r>
          </a:p>
          <a:p>
            <a:pPr lvl="1"/>
            <a:r>
              <a:rPr lang="fr-FR" dirty="0"/>
              <a:t>MONTREAL (QUÉBEC) H3H 1P9</a:t>
            </a:r>
          </a:p>
          <a:p>
            <a:pPr lvl="1"/>
            <a:r>
              <a:rPr lang="fr-FR" dirty="0"/>
              <a:t>BUREAU 900 </a:t>
            </a:r>
          </a:p>
        </p:txBody>
      </p:sp>
      <p:sp>
        <p:nvSpPr>
          <p:cNvPr id="69" name="Espace réservé du texte 13"/>
          <p:cNvSpPr>
            <a:spLocks noGrp="1"/>
          </p:cNvSpPr>
          <p:nvPr>
            <p:ph type="body" sz="quarter" idx="16" hasCustomPrompt="1"/>
          </p:nvPr>
        </p:nvSpPr>
        <p:spPr>
          <a:xfrm>
            <a:off x="558875" y="3731374"/>
            <a:ext cx="3959740" cy="1081964"/>
          </a:xfrm>
        </p:spPr>
        <p:txBody>
          <a:bodyPr>
            <a:noAutofit/>
          </a:bodyPr>
          <a:lstStyle>
            <a:lvl1pPr>
              <a:defRPr sz="1800" b="0">
                <a:solidFill>
                  <a:schemeClr val="bg1"/>
                </a:solidFill>
                <a:latin typeface="Arial Narrow" pitchFamily="34" charset="0"/>
              </a:defRPr>
            </a:lvl1pPr>
            <a:lvl2pPr>
              <a:spcBef>
                <a:spcPts val="900"/>
              </a:spcBef>
              <a:defRPr sz="1800">
                <a:solidFill>
                  <a:schemeClr val="bg1"/>
                </a:solidFill>
                <a:latin typeface="Arial Narrow" pitchFamily="34" charset="0"/>
              </a:defRPr>
            </a:lvl2pPr>
            <a:lvl3pPr>
              <a:defRPr sz="1800">
                <a:solidFill>
                  <a:schemeClr val="bg1"/>
                </a:solidFill>
                <a:latin typeface="Arial Narrow" pitchFamily="34" charset="0"/>
              </a:defRPr>
            </a:lvl3pPr>
            <a:lvl4pPr>
              <a:defRPr sz="1800">
                <a:solidFill>
                  <a:schemeClr val="bg1"/>
                </a:solidFill>
                <a:latin typeface="Arial Narrow" pitchFamily="34" charset="0"/>
              </a:defRPr>
            </a:lvl4pPr>
            <a:lvl5pPr>
              <a:defRPr sz="1800">
                <a:solidFill>
                  <a:schemeClr val="bg1"/>
                </a:solidFill>
                <a:latin typeface="Arial Narrow" pitchFamily="34" charset="0"/>
              </a:defRPr>
            </a:lvl5pPr>
          </a:lstStyle>
          <a:p>
            <a:pPr lvl="0"/>
            <a:r>
              <a:rPr lang="fr-FR" dirty="0"/>
              <a:t>T 514 849-8086</a:t>
            </a:r>
          </a:p>
          <a:p>
            <a:pPr lvl="1"/>
            <a:r>
              <a:rPr lang="fr-FR" dirty="0"/>
              <a:t>WWW.CROP.CA</a:t>
            </a:r>
          </a:p>
        </p:txBody>
      </p:sp>
      <p:sp>
        <p:nvSpPr>
          <p:cNvPr id="70" name="Forme en L 69"/>
          <p:cNvSpPr/>
          <p:nvPr userDrawn="1"/>
        </p:nvSpPr>
        <p:spPr>
          <a:xfrm rot="5400000">
            <a:off x="558880" y="5019759"/>
            <a:ext cx="110938" cy="110952"/>
          </a:xfrm>
          <a:prstGeom prst="corner">
            <a:avLst>
              <a:gd name="adj1" fmla="val 31250"/>
              <a:gd name="adj2" fmla="val 30083"/>
            </a:avLst>
          </a:prstGeom>
          <a:solidFill>
            <a:sysClr val="window" lastClr="FFFFFF"/>
          </a:solidFill>
          <a:ln w="25400" cap="flat" cmpd="sng" algn="ctr">
            <a:noFill/>
            <a:prstDash val="solid"/>
          </a:ln>
          <a:effectLst/>
        </p:spPr>
        <p:txBody>
          <a:bodyPr rtlCol="0" anchor="ctr"/>
          <a:lstStyle/>
          <a:p>
            <a:pPr algn="ctr">
              <a:defRPr/>
            </a:pPr>
            <a:endParaRPr lang="en-CA" sz="1800" kern="0">
              <a:solidFill>
                <a:sysClr val="window" lastClr="FFFFFF"/>
              </a:solidFill>
            </a:endParaRPr>
          </a:p>
        </p:txBody>
      </p:sp>
      <p:sp>
        <p:nvSpPr>
          <p:cNvPr id="71" name="Espace réservé du texte 6"/>
          <p:cNvSpPr txBox="1">
            <a:spLocks/>
          </p:cNvSpPr>
          <p:nvPr userDrawn="1"/>
        </p:nvSpPr>
        <p:spPr>
          <a:xfrm>
            <a:off x="759245" y="5052170"/>
            <a:ext cx="3663897" cy="293969"/>
          </a:xfrm>
          <a:prstGeom prst="rect">
            <a:avLst/>
          </a:prstGeom>
        </p:spPr>
        <p:txBody>
          <a:bodyPr/>
          <a:lstStyle>
            <a:lvl1pPr marL="0" indent="0" algn="l" defTabSz="914400" rtl="0" eaLnBrk="1" latinLnBrk="0" hangingPunct="1">
              <a:spcBef>
                <a:spcPct val="20000"/>
              </a:spcBef>
              <a:buFont typeface="Arial" pitchFamily="34" charset="0"/>
              <a:buNone/>
              <a:defRPr sz="3200" b="1" kern="1200">
                <a:solidFill>
                  <a:schemeClr val="bg1"/>
                </a:solidFill>
                <a:latin typeface="TSTAR"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800" dirty="0">
                <a:solidFill>
                  <a:prstClr val="white"/>
                </a:solidFill>
                <a:latin typeface="Arial" pitchFamily="34" charset="0"/>
                <a:cs typeface="Arial" pitchFamily="34" charset="0"/>
              </a:rPr>
              <a:t>life to ideas</a:t>
            </a:r>
            <a:endParaRPr lang="en-CA" sz="1800" dirty="0">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10016335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exte 3 photos">
    <p:spTree>
      <p:nvGrpSpPr>
        <p:cNvPr id="1" name=""/>
        <p:cNvGrpSpPr/>
        <p:nvPr/>
      </p:nvGrpSpPr>
      <p:grpSpPr>
        <a:xfrm>
          <a:off x="0" y="0"/>
          <a:ext cx="0" cy="0"/>
          <a:chOff x="0" y="0"/>
          <a:chExt cx="0" cy="0"/>
        </a:xfrm>
      </p:grpSpPr>
      <p:sp>
        <p:nvSpPr>
          <p:cNvPr id="11" name="Espace réservé pour une image  10"/>
          <p:cNvSpPr>
            <a:spLocks noGrp="1"/>
          </p:cNvSpPr>
          <p:nvPr>
            <p:ph type="pic" sz="quarter" idx="13"/>
          </p:nvPr>
        </p:nvSpPr>
        <p:spPr>
          <a:xfrm>
            <a:off x="7986183" y="2393956"/>
            <a:ext cx="3462867" cy="2028825"/>
          </a:xfrm>
        </p:spPr>
        <p:txBody>
          <a:bodyPr/>
          <a:lstStyle>
            <a:lvl1pPr marL="0" indent="0">
              <a:buNone/>
              <a:defRPr/>
            </a:lvl1pPr>
          </a:lstStyle>
          <a:p>
            <a:endParaRPr lang="en-CA" dirty="0"/>
          </a:p>
        </p:txBody>
      </p:sp>
      <p:sp>
        <p:nvSpPr>
          <p:cNvPr id="4" name="Espace réservé de la date 3"/>
          <p:cNvSpPr>
            <a:spLocks noGrp="1"/>
          </p:cNvSpPr>
          <p:nvPr>
            <p:ph type="dt" sz="half" idx="10"/>
          </p:nvPr>
        </p:nvSpPr>
        <p:spPr>
          <a:xfrm>
            <a:off x="4364566" y="6483102"/>
            <a:ext cx="3414184" cy="237109"/>
          </a:xfrm>
          <a:prstGeom prst="rect">
            <a:avLst/>
          </a:prstGeom>
        </p:spPr>
        <p:txBody>
          <a:bodyPr/>
          <a:lstStyle/>
          <a:p>
            <a:fld id="{2949A182-AE3C-4010-8CE2-DA3A4577DDB3}"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12" name="Rectangle 11"/>
          <p:cNvSpPr/>
          <p:nvPr userDrawn="1"/>
        </p:nvSpPr>
        <p:spPr>
          <a:xfrm>
            <a:off x="7986185" y="2275185"/>
            <a:ext cx="3462867" cy="61211"/>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3" name="Espace réservé pour une image  10"/>
          <p:cNvSpPr>
            <a:spLocks noGrp="1"/>
          </p:cNvSpPr>
          <p:nvPr>
            <p:ph type="pic" sz="quarter" idx="15"/>
          </p:nvPr>
        </p:nvSpPr>
        <p:spPr>
          <a:xfrm>
            <a:off x="745066" y="2393956"/>
            <a:ext cx="3460750" cy="2028825"/>
          </a:xfrm>
        </p:spPr>
        <p:txBody>
          <a:bodyPr/>
          <a:lstStyle>
            <a:lvl1pPr marL="0" indent="0">
              <a:buNone/>
              <a:defRPr/>
            </a:lvl1pPr>
          </a:lstStyle>
          <a:p>
            <a:endParaRPr lang="en-CA" dirty="0"/>
          </a:p>
        </p:txBody>
      </p:sp>
      <p:sp>
        <p:nvSpPr>
          <p:cNvPr id="15" name="Rectangle 14"/>
          <p:cNvSpPr/>
          <p:nvPr userDrawn="1"/>
        </p:nvSpPr>
        <p:spPr>
          <a:xfrm>
            <a:off x="745068" y="2275185"/>
            <a:ext cx="3462850" cy="61211"/>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7" name="Espace réservé pour une image  10"/>
          <p:cNvSpPr>
            <a:spLocks noGrp="1"/>
          </p:cNvSpPr>
          <p:nvPr>
            <p:ph type="pic" sz="quarter" idx="17"/>
          </p:nvPr>
        </p:nvSpPr>
        <p:spPr>
          <a:xfrm>
            <a:off x="4368800" y="2393956"/>
            <a:ext cx="3462867" cy="2028825"/>
          </a:xfrm>
        </p:spPr>
        <p:txBody>
          <a:bodyPr/>
          <a:lstStyle>
            <a:lvl1pPr marL="0" indent="0">
              <a:buNone/>
              <a:defRPr/>
            </a:lvl1pPr>
          </a:lstStyle>
          <a:p>
            <a:endParaRPr lang="en-CA" dirty="0"/>
          </a:p>
        </p:txBody>
      </p:sp>
      <p:sp>
        <p:nvSpPr>
          <p:cNvPr id="19" name="Rectangle 18"/>
          <p:cNvSpPr/>
          <p:nvPr userDrawn="1"/>
        </p:nvSpPr>
        <p:spPr>
          <a:xfrm>
            <a:off x="4364570" y="2275182"/>
            <a:ext cx="3467102" cy="61285"/>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cxnSp>
        <p:nvCxnSpPr>
          <p:cNvPr id="23" name="Connecteur droit 22"/>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25" name="Espace réservé du texte 24"/>
          <p:cNvSpPr>
            <a:spLocks noGrp="1"/>
          </p:cNvSpPr>
          <p:nvPr>
            <p:ph type="body" sz="quarter" idx="18"/>
          </p:nvPr>
        </p:nvSpPr>
        <p:spPr>
          <a:xfrm>
            <a:off x="745066" y="4680968"/>
            <a:ext cx="3460750" cy="1868487"/>
          </a:xfrm>
        </p:spPr>
        <p:txBody>
          <a:bodyPr>
            <a:normAutofit/>
          </a:bodyPr>
          <a:lstStyle>
            <a:lvl1pPr>
              <a:lnSpc>
                <a:spcPts val="1500"/>
              </a:lnSpc>
              <a:defRPr sz="1200" b="0">
                <a:solidFill>
                  <a:schemeClr val="tx2"/>
                </a:solidFill>
              </a:defRPr>
            </a:lvl1pPr>
            <a:lvl2pPr>
              <a:lnSpc>
                <a:spcPts val="1500"/>
              </a:lnSpc>
              <a:defRPr sz="1200" b="0"/>
            </a:lvl2pPr>
            <a:lvl3pPr>
              <a:defRPr sz="1200" b="0"/>
            </a:lvl3pPr>
            <a:lvl4pPr>
              <a:defRPr sz="1200" b="0"/>
            </a:lvl4pPr>
            <a:lvl5pPr>
              <a:defRPr sz="1200" b="0"/>
            </a:lvl5pPr>
          </a:lstStyle>
          <a:p>
            <a:pPr lvl="0"/>
            <a:r>
              <a:rPr lang="fr-FR" dirty="0"/>
              <a:t>Cliquez pour modifier les styles du texte du masque</a:t>
            </a:r>
          </a:p>
          <a:p>
            <a:pPr lvl="1"/>
            <a:r>
              <a:rPr lang="fr-FR" dirty="0"/>
              <a:t>Deuxième niveau</a:t>
            </a:r>
          </a:p>
        </p:txBody>
      </p:sp>
      <p:sp>
        <p:nvSpPr>
          <p:cNvPr id="26" name="Espace réservé du texte 24"/>
          <p:cNvSpPr>
            <a:spLocks noGrp="1"/>
          </p:cNvSpPr>
          <p:nvPr>
            <p:ph type="body" sz="quarter" idx="19"/>
          </p:nvPr>
        </p:nvSpPr>
        <p:spPr>
          <a:xfrm>
            <a:off x="4364567" y="4680968"/>
            <a:ext cx="3460750" cy="1868487"/>
          </a:xfrm>
        </p:spPr>
        <p:txBody>
          <a:bodyPr>
            <a:normAutofit/>
          </a:bodyPr>
          <a:lstStyle>
            <a:lvl1pPr>
              <a:lnSpc>
                <a:spcPts val="1500"/>
              </a:lnSpc>
              <a:defRPr sz="1200" b="0">
                <a:solidFill>
                  <a:schemeClr val="tx2"/>
                </a:solidFill>
              </a:defRPr>
            </a:lvl1pPr>
            <a:lvl2pPr>
              <a:lnSpc>
                <a:spcPts val="1500"/>
              </a:lnSpc>
              <a:defRPr sz="1200" b="0"/>
            </a:lvl2pPr>
            <a:lvl3pPr>
              <a:defRPr sz="1200" b="0"/>
            </a:lvl3pPr>
            <a:lvl4pPr>
              <a:defRPr sz="1200" b="0"/>
            </a:lvl4pPr>
            <a:lvl5pPr>
              <a:defRPr sz="1200" b="0"/>
            </a:lvl5pPr>
          </a:lstStyle>
          <a:p>
            <a:pPr lvl="0"/>
            <a:r>
              <a:rPr lang="fr-FR" dirty="0"/>
              <a:t>Cliquez pour modifier les styles du texte du masque</a:t>
            </a:r>
          </a:p>
          <a:p>
            <a:pPr lvl="1"/>
            <a:r>
              <a:rPr lang="fr-FR" dirty="0"/>
              <a:t>Deuxième niveau</a:t>
            </a:r>
          </a:p>
        </p:txBody>
      </p:sp>
      <p:sp>
        <p:nvSpPr>
          <p:cNvPr id="27" name="Espace réservé du texte 24"/>
          <p:cNvSpPr>
            <a:spLocks noGrp="1"/>
          </p:cNvSpPr>
          <p:nvPr>
            <p:ph type="body" sz="quarter" idx="20"/>
          </p:nvPr>
        </p:nvSpPr>
        <p:spPr>
          <a:xfrm>
            <a:off x="7988302" y="4680968"/>
            <a:ext cx="3460750" cy="1868487"/>
          </a:xfrm>
        </p:spPr>
        <p:txBody>
          <a:bodyPr>
            <a:normAutofit/>
          </a:bodyPr>
          <a:lstStyle>
            <a:lvl1pPr>
              <a:lnSpc>
                <a:spcPts val="1500"/>
              </a:lnSpc>
              <a:defRPr sz="1200" b="0">
                <a:solidFill>
                  <a:schemeClr val="tx2"/>
                </a:solidFill>
              </a:defRPr>
            </a:lvl1pPr>
            <a:lvl2pPr>
              <a:lnSpc>
                <a:spcPts val="1500"/>
              </a:lnSpc>
              <a:defRPr sz="1200" b="0"/>
            </a:lvl2pPr>
            <a:lvl3pPr>
              <a:defRPr sz="1200" b="0"/>
            </a:lvl3pPr>
            <a:lvl4pPr>
              <a:defRPr sz="1200" b="0"/>
            </a:lvl4pPr>
            <a:lvl5pPr>
              <a:defRPr sz="1200" b="0"/>
            </a:lvl5pPr>
          </a:lstStyle>
          <a:p>
            <a:pPr lvl="0"/>
            <a:r>
              <a:rPr lang="fr-FR" dirty="0"/>
              <a:t>Cliquez pour modifier les styles du texte du masque</a:t>
            </a:r>
          </a:p>
          <a:p>
            <a:pPr lvl="1"/>
            <a:r>
              <a:rPr lang="fr-FR" dirty="0"/>
              <a:t>Deuxième niveau</a:t>
            </a:r>
          </a:p>
        </p:txBody>
      </p:sp>
      <p:sp>
        <p:nvSpPr>
          <p:cNvPr id="20" name="Espace réservé du titre 1"/>
          <p:cNvSpPr>
            <a:spLocks noGrp="1"/>
          </p:cNvSpPr>
          <p:nvPr>
            <p:ph type="title"/>
          </p:nvPr>
        </p:nvSpPr>
        <p:spPr>
          <a:xfrm>
            <a:off x="745067" y="373063"/>
            <a:ext cx="7082365" cy="1008062"/>
          </a:xfrm>
          <a:prstGeom prst="rect">
            <a:avLst/>
          </a:prstGeom>
        </p:spPr>
        <p:txBody>
          <a:bodyPr vert="horz" lIns="0" tIns="0" rIns="0" bIns="0" rtlCol="0" anchor="ctr">
            <a:normAutofit/>
          </a:bodyPr>
          <a:lstStyle/>
          <a:p>
            <a:r>
              <a:rPr lang="fr-FR" dirty="0"/>
              <a:t>CLIQUEZ POUR MODIFIER LE STYLE DU TITRE</a:t>
            </a:r>
            <a:endParaRPr lang="en-CA" dirty="0"/>
          </a:p>
        </p:txBody>
      </p:sp>
    </p:spTree>
    <p:extLst>
      <p:ext uri="{BB962C8B-B14F-4D97-AF65-F5344CB8AC3E}">
        <p14:creationId xmlns:p14="http://schemas.microsoft.com/office/powerpoint/2010/main" val="37916125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_Texte 3 photos">
    <p:spTree>
      <p:nvGrpSpPr>
        <p:cNvPr id="1" name=""/>
        <p:cNvGrpSpPr/>
        <p:nvPr/>
      </p:nvGrpSpPr>
      <p:grpSpPr>
        <a:xfrm>
          <a:off x="0" y="0"/>
          <a:ext cx="0" cy="0"/>
          <a:chOff x="0" y="0"/>
          <a:chExt cx="0" cy="0"/>
        </a:xfrm>
      </p:grpSpPr>
      <p:sp>
        <p:nvSpPr>
          <p:cNvPr id="11" name="Espace réservé pour une image  10"/>
          <p:cNvSpPr>
            <a:spLocks noGrp="1"/>
          </p:cNvSpPr>
          <p:nvPr>
            <p:ph type="pic" sz="quarter" idx="13"/>
          </p:nvPr>
        </p:nvSpPr>
        <p:spPr>
          <a:xfrm>
            <a:off x="7986183" y="1465017"/>
            <a:ext cx="3462867" cy="2028825"/>
          </a:xfrm>
        </p:spPr>
        <p:txBody>
          <a:bodyPr/>
          <a:lstStyle>
            <a:lvl1pPr marL="0" indent="0">
              <a:buNone/>
              <a:defRPr/>
            </a:lvl1pPr>
          </a:lstStyle>
          <a:p>
            <a:endParaRPr lang="en-CA" dirty="0"/>
          </a:p>
        </p:txBody>
      </p:sp>
      <p:sp>
        <p:nvSpPr>
          <p:cNvPr id="4" name="Espace réservé de la date 3"/>
          <p:cNvSpPr>
            <a:spLocks noGrp="1"/>
          </p:cNvSpPr>
          <p:nvPr>
            <p:ph type="dt" sz="half" idx="10"/>
          </p:nvPr>
        </p:nvSpPr>
        <p:spPr>
          <a:xfrm>
            <a:off x="4364566" y="6483102"/>
            <a:ext cx="3414184" cy="237109"/>
          </a:xfrm>
          <a:prstGeom prst="rect">
            <a:avLst/>
          </a:prstGeom>
        </p:spPr>
        <p:txBody>
          <a:bodyPr/>
          <a:lstStyle/>
          <a:p>
            <a:fld id="{2949A182-AE3C-4010-8CE2-DA3A4577DDB3}"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12" name="Rectangle 11"/>
          <p:cNvSpPr/>
          <p:nvPr userDrawn="1"/>
        </p:nvSpPr>
        <p:spPr>
          <a:xfrm>
            <a:off x="7986185" y="3529965"/>
            <a:ext cx="3462867" cy="55646"/>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3" name="Espace réservé pour une image  10"/>
          <p:cNvSpPr>
            <a:spLocks noGrp="1"/>
          </p:cNvSpPr>
          <p:nvPr>
            <p:ph type="pic" sz="quarter" idx="15"/>
          </p:nvPr>
        </p:nvSpPr>
        <p:spPr>
          <a:xfrm>
            <a:off x="745066" y="1465017"/>
            <a:ext cx="3460750" cy="2028825"/>
          </a:xfrm>
        </p:spPr>
        <p:txBody>
          <a:bodyPr/>
          <a:lstStyle>
            <a:lvl1pPr marL="0" indent="0">
              <a:buNone/>
              <a:defRPr/>
            </a:lvl1pPr>
          </a:lstStyle>
          <a:p>
            <a:endParaRPr lang="en-CA" dirty="0"/>
          </a:p>
        </p:txBody>
      </p:sp>
      <p:sp>
        <p:nvSpPr>
          <p:cNvPr id="15" name="Rectangle 14"/>
          <p:cNvSpPr/>
          <p:nvPr userDrawn="1"/>
        </p:nvSpPr>
        <p:spPr>
          <a:xfrm>
            <a:off x="745068" y="3529965"/>
            <a:ext cx="3462850" cy="55646"/>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7" name="Espace réservé pour une image  10"/>
          <p:cNvSpPr>
            <a:spLocks noGrp="1"/>
          </p:cNvSpPr>
          <p:nvPr>
            <p:ph type="pic" sz="quarter" idx="17"/>
          </p:nvPr>
        </p:nvSpPr>
        <p:spPr>
          <a:xfrm>
            <a:off x="4368800" y="1465017"/>
            <a:ext cx="3462867" cy="2028825"/>
          </a:xfrm>
        </p:spPr>
        <p:txBody>
          <a:bodyPr/>
          <a:lstStyle>
            <a:lvl1pPr marL="0" indent="0">
              <a:buNone/>
              <a:defRPr/>
            </a:lvl1pPr>
          </a:lstStyle>
          <a:p>
            <a:endParaRPr lang="en-CA" dirty="0"/>
          </a:p>
        </p:txBody>
      </p:sp>
      <p:sp>
        <p:nvSpPr>
          <p:cNvPr id="19" name="Rectangle 18"/>
          <p:cNvSpPr/>
          <p:nvPr userDrawn="1"/>
        </p:nvSpPr>
        <p:spPr>
          <a:xfrm>
            <a:off x="4364570" y="3529965"/>
            <a:ext cx="3467102" cy="5571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cxnSp>
        <p:nvCxnSpPr>
          <p:cNvPr id="23" name="Connecteur droit 22"/>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25" name="Espace réservé du texte 24"/>
          <p:cNvSpPr>
            <a:spLocks noGrp="1"/>
          </p:cNvSpPr>
          <p:nvPr>
            <p:ph type="body" sz="quarter" idx="18"/>
          </p:nvPr>
        </p:nvSpPr>
        <p:spPr>
          <a:xfrm>
            <a:off x="745066" y="3668140"/>
            <a:ext cx="3460750" cy="1788101"/>
          </a:xfrm>
        </p:spPr>
        <p:txBody>
          <a:bodyPr>
            <a:normAutofit/>
          </a:bodyPr>
          <a:lstStyle>
            <a:lvl1pPr>
              <a:lnSpc>
                <a:spcPts val="1500"/>
              </a:lnSpc>
              <a:spcBef>
                <a:spcPts val="1200"/>
              </a:spcBef>
              <a:defRPr sz="1200" b="0">
                <a:solidFill>
                  <a:schemeClr val="tx2"/>
                </a:solidFill>
              </a:defRPr>
            </a:lvl1pPr>
            <a:lvl2pPr>
              <a:lnSpc>
                <a:spcPts val="1500"/>
              </a:lnSpc>
              <a:spcBef>
                <a:spcPts val="800"/>
              </a:spcBef>
              <a:defRPr sz="1200" b="0"/>
            </a:lvl2pPr>
            <a:lvl3pPr>
              <a:defRPr sz="1200" b="0"/>
            </a:lvl3pPr>
            <a:lvl4pPr>
              <a:defRPr sz="1200" b="0"/>
            </a:lvl4pPr>
            <a:lvl5pPr>
              <a:defRPr sz="1200" b="0"/>
            </a:lvl5pPr>
          </a:lstStyle>
          <a:p>
            <a:pPr lvl="0"/>
            <a:r>
              <a:rPr lang="fr-FR" dirty="0"/>
              <a:t>Cliquez pour modifier les styles du texte du masque</a:t>
            </a:r>
          </a:p>
          <a:p>
            <a:pPr lvl="1"/>
            <a:r>
              <a:rPr lang="fr-FR" dirty="0"/>
              <a:t>Deuxième niveau</a:t>
            </a:r>
          </a:p>
        </p:txBody>
      </p:sp>
      <p:sp>
        <p:nvSpPr>
          <p:cNvPr id="26" name="Espace réservé du texte 24"/>
          <p:cNvSpPr>
            <a:spLocks noGrp="1"/>
          </p:cNvSpPr>
          <p:nvPr>
            <p:ph type="body" sz="quarter" idx="19"/>
          </p:nvPr>
        </p:nvSpPr>
        <p:spPr>
          <a:xfrm>
            <a:off x="4364567" y="3668140"/>
            <a:ext cx="3460750" cy="1788101"/>
          </a:xfrm>
        </p:spPr>
        <p:txBody>
          <a:bodyPr>
            <a:normAutofit/>
          </a:bodyPr>
          <a:lstStyle>
            <a:lvl1pPr>
              <a:lnSpc>
                <a:spcPts val="1500"/>
              </a:lnSpc>
              <a:spcBef>
                <a:spcPts val="1200"/>
              </a:spcBef>
              <a:defRPr sz="1200" b="0">
                <a:solidFill>
                  <a:schemeClr val="tx2"/>
                </a:solidFill>
              </a:defRPr>
            </a:lvl1pPr>
            <a:lvl2pPr>
              <a:lnSpc>
                <a:spcPts val="1500"/>
              </a:lnSpc>
              <a:spcBef>
                <a:spcPts val="800"/>
              </a:spcBef>
              <a:defRPr sz="1200" b="0"/>
            </a:lvl2pPr>
            <a:lvl3pPr>
              <a:defRPr sz="1200" b="0"/>
            </a:lvl3pPr>
            <a:lvl4pPr>
              <a:defRPr sz="1200" b="0"/>
            </a:lvl4pPr>
            <a:lvl5pPr>
              <a:defRPr sz="1200" b="0"/>
            </a:lvl5pPr>
          </a:lstStyle>
          <a:p>
            <a:pPr lvl="0"/>
            <a:r>
              <a:rPr lang="fr-FR" dirty="0"/>
              <a:t>Cliquez pour modifier les styles du texte du masque</a:t>
            </a:r>
          </a:p>
          <a:p>
            <a:pPr lvl="1"/>
            <a:r>
              <a:rPr lang="fr-FR" dirty="0"/>
              <a:t>Deuxième niveau</a:t>
            </a:r>
          </a:p>
        </p:txBody>
      </p:sp>
      <p:sp>
        <p:nvSpPr>
          <p:cNvPr id="27" name="Espace réservé du texte 24"/>
          <p:cNvSpPr>
            <a:spLocks noGrp="1"/>
          </p:cNvSpPr>
          <p:nvPr>
            <p:ph type="body" sz="quarter" idx="20"/>
          </p:nvPr>
        </p:nvSpPr>
        <p:spPr>
          <a:xfrm>
            <a:off x="7988302" y="3668140"/>
            <a:ext cx="3460750" cy="1788101"/>
          </a:xfrm>
        </p:spPr>
        <p:txBody>
          <a:bodyPr>
            <a:normAutofit/>
          </a:bodyPr>
          <a:lstStyle>
            <a:lvl1pPr>
              <a:lnSpc>
                <a:spcPts val="1500"/>
              </a:lnSpc>
              <a:spcBef>
                <a:spcPts val="1200"/>
              </a:spcBef>
              <a:defRPr sz="1200" b="0">
                <a:solidFill>
                  <a:schemeClr val="tx2"/>
                </a:solidFill>
              </a:defRPr>
            </a:lvl1pPr>
            <a:lvl2pPr>
              <a:lnSpc>
                <a:spcPts val="1500"/>
              </a:lnSpc>
              <a:spcBef>
                <a:spcPts val="800"/>
              </a:spcBef>
              <a:defRPr sz="1200" b="0"/>
            </a:lvl2pPr>
            <a:lvl3pPr>
              <a:defRPr sz="1200" b="0"/>
            </a:lvl3pPr>
            <a:lvl4pPr>
              <a:defRPr sz="1200" b="0"/>
            </a:lvl4pPr>
            <a:lvl5pPr>
              <a:defRPr sz="1200" b="0"/>
            </a:lvl5pPr>
          </a:lstStyle>
          <a:p>
            <a:pPr lvl="0"/>
            <a:r>
              <a:rPr lang="fr-FR" dirty="0"/>
              <a:t>Cliquez pour modifier les styles du texte du masque</a:t>
            </a:r>
          </a:p>
          <a:p>
            <a:pPr lvl="1"/>
            <a:r>
              <a:rPr lang="fr-FR" dirty="0"/>
              <a:t>Deuxième niveau</a:t>
            </a:r>
          </a:p>
        </p:txBody>
      </p:sp>
      <p:sp>
        <p:nvSpPr>
          <p:cNvPr id="20" name="Espace réservé du titre 1"/>
          <p:cNvSpPr>
            <a:spLocks noGrp="1"/>
          </p:cNvSpPr>
          <p:nvPr>
            <p:ph type="title" hasCustomPrompt="1"/>
          </p:nvPr>
        </p:nvSpPr>
        <p:spPr>
          <a:xfrm>
            <a:off x="745067" y="373063"/>
            <a:ext cx="7082365" cy="1008062"/>
          </a:xfrm>
          <a:prstGeom prst="rect">
            <a:avLst/>
          </a:prstGeom>
        </p:spPr>
        <p:txBody>
          <a:bodyPr vert="horz" lIns="0" tIns="0" rIns="0" bIns="0" rtlCol="0" anchor="ctr">
            <a:normAutofit/>
          </a:bodyPr>
          <a:lstStyle>
            <a:lvl1pPr>
              <a:defRPr baseline="0"/>
            </a:lvl1pPr>
          </a:lstStyle>
          <a:p>
            <a:r>
              <a:rPr lang="fr-FR" dirty="0"/>
              <a:t>Cliquez ici pour modifier le </a:t>
            </a:r>
            <a:r>
              <a:rPr lang="fr-FR" dirty="0" err="1"/>
              <a:t>text</a:t>
            </a:r>
            <a:endParaRPr lang="en-CA" dirty="0"/>
          </a:p>
        </p:txBody>
      </p:sp>
      <p:sp>
        <p:nvSpPr>
          <p:cNvPr id="18" name="Rectangle 17"/>
          <p:cNvSpPr/>
          <p:nvPr userDrawn="1"/>
        </p:nvSpPr>
        <p:spPr>
          <a:xfrm>
            <a:off x="745071" y="5456244"/>
            <a:ext cx="10703980" cy="45719"/>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21" name="Espace réservé du texte 13"/>
          <p:cNvSpPr>
            <a:spLocks noGrp="1"/>
          </p:cNvSpPr>
          <p:nvPr>
            <p:ph type="body" sz="quarter" idx="21"/>
          </p:nvPr>
        </p:nvSpPr>
        <p:spPr>
          <a:xfrm>
            <a:off x="745069" y="5566093"/>
            <a:ext cx="10703984" cy="914082"/>
          </a:xfrm>
        </p:spPr>
        <p:txBody>
          <a:bodyPr>
            <a:normAutofit/>
          </a:bodyPr>
          <a:lstStyle>
            <a:lvl1pPr marL="0" indent="0">
              <a:lnSpc>
                <a:spcPts val="1500"/>
              </a:lnSpc>
              <a:buNone/>
              <a:defRPr sz="1200" b="0"/>
            </a:lvl1pPr>
          </a:lstStyle>
          <a:p>
            <a:pPr lvl="0"/>
            <a:r>
              <a:rPr lang="fr-FR" dirty="0"/>
              <a:t>Cliquez pour modifier les styles du</a:t>
            </a:r>
            <a:endParaRPr lang="en-CA" dirty="0"/>
          </a:p>
        </p:txBody>
      </p:sp>
      <p:sp>
        <p:nvSpPr>
          <p:cNvPr id="22" name="Rectangle 21"/>
          <p:cNvSpPr/>
          <p:nvPr userDrawn="1"/>
        </p:nvSpPr>
        <p:spPr>
          <a:xfrm>
            <a:off x="745069" y="1381125"/>
            <a:ext cx="7082367" cy="5486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Tree>
    <p:extLst>
      <p:ext uri="{BB962C8B-B14F-4D97-AF65-F5344CB8AC3E}">
        <p14:creationId xmlns:p14="http://schemas.microsoft.com/office/powerpoint/2010/main" val="31252233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re et contenu tabl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CA"/>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14E21B0B-A824-4C71-8B52-BEA968808D82}"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15" name="Espace réservé du tableau 14"/>
          <p:cNvSpPr>
            <a:spLocks noGrp="1"/>
          </p:cNvSpPr>
          <p:nvPr>
            <p:ph type="tbl" sz="quarter" idx="16"/>
          </p:nvPr>
        </p:nvSpPr>
        <p:spPr>
          <a:xfrm>
            <a:off x="745066" y="3409953"/>
            <a:ext cx="10703985" cy="2046289"/>
          </a:xfrm>
        </p:spPr>
        <p:txBody>
          <a:bodyPr>
            <a:normAutofit/>
          </a:bodyPr>
          <a:lstStyle>
            <a:lvl1pPr>
              <a:defRPr sz="1200"/>
            </a:lvl1pPr>
          </a:lstStyle>
          <a:p>
            <a:endParaRPr lang="en-CA"/>
          </a:p>
        </p:txBody>
      </p:sp>
      <p:sp>
        <p:nvSpPr>
          <p:cNvPr id="13" name="Rectangle 12"/>
          <p:cNvSpPr/>
          <p:nvPr userDrawn="1"/>
        </p:nvSpPr>
        <p:spPr>
          <a:xfrm>
            <a:off x="745071" y="5456244"/>
            <a:ext cx="10703980" cy="45719"/>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4" name="Espace réservé du texte 13"/>
          <p:cNvSpPr>
            <a:spLocks noGrp="1"/>
          </p:cNvSpPr>
          <p:nvPr>
            <p:ph type="body" sz="quarter" idx="21"/>
          </p:nvPr>
        </p:nvSpPr>
        <p:spPr>
          <a:xfrm>
            <a:off x="745069" y="5566093"/>
            <a:ext cx="10703984" cy="914082"/>
          </a:xfrm>
        </p:spPr>
        <p:txBody>
          <a:bodyPr>
            <a:normAutofit/>
          </a:bodyPr>
          <a:lstStyle>
            <a:lvl1pPr marL="0" indent="0">
              <a:lnSpc>
                <a:spcPts val="1500"/>
              </a:lnSpc>
              <a:buNone/>
              <a:defRPr sz="1200" b="0"/>
            </a:lvl1pPr>
          </a:lstStyle>
          <a:p>
            <a:pPr lvl="0"/>
            <a:r>
              <a:rPr lang="fr-FR" dirty="0"/>
              <a:t>Cliquez pour modifier les styles du</a:t>
            </a:r>
            <a:endParaRPr lang="en-CA" dirty="0"/>
          </a:p>
        </p:txBody>
      </p:sp>
      <p:sp>
        <p:nvSpPr>
          <p:cNvPr id="20" name="Espace réservé du texte 19"/>
          <p:cNvSpPr>
            <a:spLocks noGrp="1"/>
          </p:cNvSpPr>
          <p:nvPr>
            <p:ph type="body" sz="quarter" idx="22"/>
          </p:nvPr>
        </p:nvSpPr>
        <p:spPr>
          <a:xfrm>
            <a:off x="745067" y="1517211"/>
            <a:ext cx="7082365" cy="1865311"/>
          </a:xfrm>
        </p:spPr>
        <p:txBody>
          <a:bodyPr/>
          <a:lstStyle/>
          <a:p>
            <a:pPr lvl="0"/>
            <a:r>
              <a:rPr lang="fr-FR" dirty="0"/>
              <a:t>Cliquez pour modifier les styles du texte du masque</a:t>
            </a:r>
          </a:p>
          <a:p>
            <a:pPr lvl="1"/>
            <a:r>
              <a:rPr lang="fr-FR" dirty="0"/>
              <a:t>Deuxième niveau</a:t>
            </a:r>
          </a:p>
        </p:txBody>
      </p:sp>
    </p:spTree>
    <p:extLst>
      <p:ext uri="{BB962C8B-B14F-4D97-AF65-F5344CB8AC3E}">
        <p14:creationId xmlns:p14="http://schemas.microsoft.com/office/powerpoint/2010/main" val="11930265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re et contenu tabl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CA"/>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14E21B0B-A824-4C71-8B52-BEA968808D82}"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15" name="Espace réservé du tableau 14"/>
          <p:cNvSpPr>
            <a:spLocks noGrp="1"/>
          </p:cNvSpPr>
          <p:nvPr>
            <p:ph type="tbl" sz="quarter" idx="16"/>
          </p:nvPr>
        </p:nvSpPr>
        <p:spPr>
          <a:xfrm>
            <a:off x="745066" y="2587752"/>
            <a:ext cx="10703985" cy="1852487"/>
          </a:xfrm>
        </p:spPr>
        <p:txBody>
          <a:bodyPr>
            <a:normAutofit/>
          </a:bodyPr>
          <a:lstStyle>
            <a:lvl1pPr>
              <a:defRPr sz="1200"/>
            </a:lvl1pPr>
          </a:lstStyle>
          <a:p>
            <a:endParaRPr lang="en-CA"/>
          </a:p>
        </p:txBody>
      </p:sp>
      <p:sp>
        <p:nvSpPr>
          <p:cNvPr id="12" name="Espace réservé du texte 7"/>
          <p:cNvSpPr>
            <a:spLocks noGrp="1"/>
          </p:cNvSpPr>
          <p:nvPr>
            <p:ph type="body" sz="quarter" idx="18"/>
          </p:nvPr>
        </p:nvSpPr>
        <p:spPr>
          <a:xfrm>
            <a:off x="745069" y="1518287"/>
            <a:ext cx="7082367" cy="1023747"/>
          </a:xfrm>
        </p:spPr>
        <p:txBody>
          <a:bodyPr/>
          <a:lstStyle>
            <a:lvl2pPr>
              <a:spcBef>
                <a:spcPts val="800"/>
              </a:spcBef>
              <a:defRPr/>
            </a:lvl2pPr>
            <a:lvl3pPr>
              <a:spcBef>
                <a:spcPts val="1400"/>
              </a:spcBef>
              <a:defRPr/>
            </a:lvl3pPr>
            <a:lvl4pPr>
              <a:spcBef>
                <a:spcPts val="800"/>
              </a:spcBef>
              <a:defRPr/>
            </a:lvl4pPr>
          </a:lstStyle>
          <a:p>
            <a:pPr lvl="0"/>
            <a:r>
              <a:rPr lang="fr-FR" dirty="0"/>
              <a:t>Cliquez pour modifier les styles du texte du masque</a:t>
            </a:r>
          </a:p>
          <a:p>
            <a:pPr lvl="1"/>
            <a:r>
              <a:rPr lang="fr-FR" dirty="0"/>
              <a:t>Deuxième niveau</a:t>
            </a:r>
          </a:p>
        </p:txBody>
      </p:sp>
      <p:sp>
        <p:nvSpPr>
          <p:cNvPr id="13" name="Rectangle 12"/>
          <p:cNvSpPr/>
          <p:nvPr userDrawn="1"/>
        </p:nvSpPr>
        <p:spPr>
          <a:xfrm>
            <a:off x="745071" y="4430719"/>
            <a:ext cx="10703980" cy="45719"/>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4" name="Espace réservé du texte 13"/>
          <p:cNvSpPr>
            <a:spLocks noGrp="1"/>
          </p:cNvSpPr>
          <p:nvPr>
            <p:ph type="body" sz="quarter" idx="21"/>
          </p:nvPr>
        </p:nvSpPr>
        <p:spPr>
          <a:xfrm>
            <a:off x="745069" y="4540568"/>
            <a:ext cx="10703984" cy="1942528"/>
          </a:xfrm>
        </p:spPr>
        <p:txBody>
          <a:bodyPr>
            <a:normAutofit/>
          </a:bodyPr>
          <a:lstStyle>
            <a:lvl1pPr marL="0" indent="0">
              <a:lnSpc>
                <a:spcPts val="1500"/>
              </a:lnSpc>
              <a:buNone/>
              <a:defRPr sz="1200" b="0"/>
            </a:lvl1pPr>
          </a:lstStyle>
          <a:p>
            <a:pPr lvl="0"/>
            <a:r>
              <a:rPr lang="fr-FR" dirty="0"/>
              <a:t>Cliquez pour modifier les styles du</a:t>
            </a:r>
            <a:endParaRPr lang="en-CA" dirty="0"/>
          </a:p>
        </p:txBody>
      </p:sp>
    </p:spTree>
    <p:extLst>
      <p:ext uri="{BB962C8B-B14F-4D97-AF65-F5344CB8AC3E}">
        <p14:creationId xmlns:p14="http://schemas.microsoft.com/office/powerpoint/2010/main" val="36702583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re contenu et légend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pour modifier le style du titre</a:t>
            </a:r>
            <a:endParaRPr lang="en-CA" dirty="0"/>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14E21B0B-A824-4C71-8B52-BEA968808D82}"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8" name="Espace réservé du texte 7"/>
          <p:cNvSpPr>
            <a:spLocks noGrp="1"/>
          </p:cNvSpPr>
          <p:nvPr>
            <p:ph type="body" sz="quarter" idx="13"/>
          </p:nvPr>
        </p:nvSpPr>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10" name="Rectangle 9"/>
          <p:cNvSpPr/>
          <p:nvPr userDrawn="1"/>
        </p:nvSpPr>
        <p:spPr>
          <a:xfrm>
            <a:off x="7986183" y="4430713"/>
            <a:ext cx="3462867" cy="55646"/>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1" name="Espace réservé du texte 13"/>
          <p:cNvSpPr>
            <a:spLocks noGrp="1"/>
          </p:cNvSpPr>
          <p:nvPr>
            <p:ph type="body" sz="quarter" idx="15"/>
          </p:nvPr>
        </p:nvSpPr>
        <p:spPr>
          <a:xfrm>
            <a:off x="7986187" y="4540568"/>
            <a:ext cx="3462868" cy="1869758"/>
          </a:xfrm>
        </p:spPr>
        <p:txBody>
          <a:bodyPr>
            <a:normAutofit/>
          </a:bodyPr>
          <a:lstStyle>
            <a:lvl1pPr marL="0" indent="0">
              <a:lnSpc>
                <a:spcPts val="1500"/>
              </a:lnSpc>
              <a:spcBef>
                <a:spcPts val="800"/>
              </a:spcBef>
              <a:buNone/>
              <a:defRPr sz="1200" b="0"/>
            </a:lvl1pPr>
          </a:lstStyle>
          <a:p>
            <a:pPr lvl="0"/>
            <a:r>
              <a:rPr lang="fr-FR" dirty="0"/>
              <a:t>Cliquez pour modifier les styles du</a:t>
            </a:r>
            <a:endParaRPr lang="en-CA" dirty="0"/>
          </a:p>
        </p:txBody>
      </p:sp>
    </p:spTree>
    <p:extLst>
      <p:ext uri="{BB962C8B-B14F-4D97-AF65-F5344CB8AC3E}">
        <p14:creationId xmlns:p14="http://schemas.microsoft.com/office/powerpoint/2010/main" val="22461822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1_Titre et contenu 2">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CA"/>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14E21B0B-A824-4C71-8B52-BEA968808D82}"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9" name="Espace réservé du contenu 8"/>
          <p:cNvSpPr>
            <a:spLocks noGrp="1"/>
          </p:cNvSpPr>
          <p:nvPr>
            <p:ph sz="quarter" idx="14"/>
          </p:nvPr>
        </p:nvSpPr>
        <p:spPr>
          <a:xfrm>
            <a:off x="745070" y="1517270"/>
            <a:ext cx="7082367" cy="4893056"/>
          </a:xfrm>
        </p:spPr>
        <p:txBody>
          <a:bodyPr/>
          <a:lstStyle/>
          <a:p>
            <a:pPr lvl="0"/>
            <a:r>
              <a:rPr lang="fr-FR" dirty="0"/>
              <a:t>Cliquez pour modifier</a:t>
            </a:r>
            <a:endParaRPr lang="en-CA" dirty="0"/>
          </a:p>
        </p:txBody>
      </p:sp>
      <p:cxnSp>
        <p:nvCxnSpPr>
          <p:cNvPr id="12" name="Connecteur droit 11"/>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986183" y="4430713"/>
            <a:ext cx="3462867" cy="55646"/>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0" name="Espace réservé du texte 13"/>
          <p:cNvSpPr>
            <a:spLocks noGrp="1"/>
          </p:cNvSpPr>
          <p:nvPr>
            <p:ph type="body" sz="quarter" idx="15"/>
          </p:nvPr>
        </p:nvSpPr>
        <p:spPr>
          <a:xfrm>
            <a:off x="7986187" y="4540568"/>
            <a:ext cx="3462868" cy="1869758"/>
          </a:xfrm>
        </p:spPr>
        <p:txBody>
          <a:bodyPr>
            <a:normAutofit/>
          </a:bodyPr>
          <a:lstStyle>
            <a:lvl1pPr marL="0" indent="0">
              <a:lnSpc>
                <a:spcPts val="1500"/>
              </a:lnSpc>
              <a:spcBef>
                <a:spcPts val="600"/>
              </a:spcBef>
              <a:buNone/>
              <a:defRPr sz="1200" b="0"/>
            </a:lvl1pPr>
          </a:lstStyle>
          <a:p>
            <a:pPr lvl="0"/>
            <a:r>
              <a:rPr lang="fr-FR" dirty="0"/>
              <a:t>Cliquez pour modifier les styles du</a:t>
            </a:r>
            <a:endParaRPr lang="en-CA" dirty="0"/>
          </a:p>
        </p:txBody>
      </p:sp>
      <p:sp>
        <p:nvSpPr>
          <p:cNvPr id="11" name="Rectangle 10"/>
          <p:cNvSpPr/>
          <p:nvPr userDrawn="1"/>
        </p:nvSpPr>
        <p:spPr>
          <a:xfrm>
            <a:off x="745068" y="2242948"/>
            <a:ext cx="7082365" cy="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4" name="Rectangle 13"/>
          <p:cNvSpPr/>
          <p:nvPr userDrawn="1"/>
        </p:nvSpPr>
        <p:spPr>
          <a:xfrm>
            <a:off x="745069" y="1381125"/>
            <a:ext cx="7082367" cy="5486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Tree>
    <p:extLst>
      <p:ext uri="{BB962C8B-B14F-4D97-AF65-F5344CB8AC3E}">
        <p14:creationId xmlns:p14="http://schemas.microsoft.com/office/powerpoint/2010/main" val="36067463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re et contenu tableau 2">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CA"/>
          </a:p>
        </p:txBody>
      </p:sp>
      <p:sp>
        <p:nvSpPr>
          <p:cNvPr id="3" name="Espace réservé du contenu 2"/>
          <p:cNvSpPr>
            <a:spLocks noGrp="1"/>
          </p:cNvSpPr>
          <p:nvPr>
            <p:ph idx="1"/>
          </p:nvPr>
        </p:nvSpPr>
        <p:spPr>
          <a:xfrm>
            <a:off x="745070" y="2386019"/>
            <a:ext cx="7082367" cy="933259"/>
          </a:xfrm>
        </p:spPr>
        <p:txBody>
          <a:bodyPr/>
          <a:lstStyle>
            <a:lvl1pPr>
              <a:lnSpc>
                <a:spcPts val="1800"/>
              </a:lnSpc>
              <a:spcBef>
                <a:spcPts val="600"/>
              </a:spcBef>
              <a:defRPr b="0"/>
            </a:lvl1pPr>
          </a:lstStyle>
          <a:p>
            <a:pPr lvl="0"/>
            <a:r>
              <a:rPr lang="fr-FR" dirty="0"/>
              <a:t>Cliquez pour modifier les styles du texte du masque</a:t>
            </a:r>
          </a:p>
          <a:p>
            <a:pPr lvl="0"/>
            <a:endParaRPr lang="fr-FR" dirty="0"/>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14E21B0B-A824-4C71-8B52-BEA968808D82}"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15" name="Espace réservé du tableau 14"/>
          <p:cNvSpPr>
            <a:spLocks noGrp="1"/>
          </p:cNvSpPr>
          <p:nvPr>
            <p:ph type="tbl" sz="quarter" idx="16"/>
          </p:nvPr>
        </p:nvSpPr>
        <p:spPr>
          <a:xfrm>
            <a:off x="745069" y="3319273"/>
            <a:ext cx="10703984" cy="2377440"/>
          </a:xfrm>
        </p:spPr>
        <p:txBody>
          <a:bodyPr>
            <a:normAutofit/>
          </a:bodyPr>
          <a:lstStyle>
            <a:lvl1pPr>
              <a:defRPr sz="1200"/>
            </a:lvl1pPr>
          </a:lstStyle>
          <a:p>
            <a:endParaRPr lang="en-CA"/>
          </a:p>
        </p:txBody>
      </p:sp>
      <p:sp>
        <p:nvSpPr>
          <p:cNvPr id="16" name="Rectangle 15"/>
          <p:cNvSpPr/>
          <p:nvPr userDrawn="1"/>
        </p:nvSpPr>
        <p:spPr>
          <a:xfrm>
            <a:off x="4364567" y="5824729"/>
            <a:ext cx="7084484" cy="55646"/>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7" name="Espace réservé du texte 13"/>
          <p:cNvSpPr>
            <a:spLocks noGrp="1"/>
          </p:cNvSpPr>
          <p:nvPr>
            <p:ph type="body" sz="quarter" idx="17"/>
          </p:nvPr>
        </p:nvSpPr>
        <p:spPr>
          <a:xfrm>
            <a:off x="4364569" y="5907813"/>
            <a:ext cx="7084485" cy="465561"/>
          </a:xfrm>
        </p:spPr>
        <p:txBody>
          <a:bodyPr>
            <a:normAutofit/>
          </a:bodyPr>
          <a:lstStyle>
            <a:lvl1pPr marL="0" indent="0">
              <a:lnSpc>
                <a:spcPts val="1300"/>
              </a:lnSpc>
              <a:spcBef>
                <a:spcPts val="600"/>
              </a:spcBef>
              <a:buNone/>
              <a:defRPr sz="1200" b="0"/>
            </a:lvl1pPr>
          </a:lstStyle>
          <a:p>
            <a:pPr lvl="0"/>
            <a:r>
              <a:rPr lang="fr-FR" dirty="0"/>
              <a:t>Cliquez pour modifier les styles du</a:t>
            </a:r>
          </a:p>
        </p:txBody>
      </p:sp>
      <p:sp>
        <p:nvSpPr>
          <p:cNvPr id="11" name="Espace réservé pour une image  10"/>
          <p:cNvSpPr>
            <a:spLocks noGrp="1"/>
          </p:cNvSpPr>
          <p:nvPr>
            <p:ph type="pic" sz="quarter" idx="13"/>
          </p:nvPr>
        </p:nvSpPr>
        <p:spPr>
          <a:xfrm>
            <a:off x="7986187" y="173038"/>
            <a:ext cx="3462868" cy="2127978"/>
          </a:xfrm>
        </p:spPr>
        <p:txBody>
          <a:bodyPr/>
          <a:lstStyle>
            <a:lvl1pPr marL="0" indent="0">
              <a:buNone/>
              <a:defRPr/>
            </a:lvl1pPr>
          </a:lstStyle>
          <a:p>
            <a:endParaRPr lang="en-CA" dirty="0"/>
          </a:p>
        </p:txBody>
      </p:sp>
    </p:spTree>
    <p:extLst>
      <p:ext uri="{BB962C8B-B14F-4D97-AF65-F5344CB8AC3E}">
        <p14:creationId xmlns:p14="http://schemas.microsoft.com/office/powerpoint/2010/main" val="35891308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itre et contenu tableau Gran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CA"/>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14E21B0B-A824-4C71-8B52-BEA968808D82}"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15" name="Espace réservé du tableau 14"/>
          <p:cNvSpPr>
            <a:spLocks noGrp="1"/>
          </p:cNvSpPr>
          <p:nvPr>
            <p:ph type="tbl" sz="quarter" idx="16"/>
          </p:nvPr>
        </p:nvSpPr>
        <p:spPr>
          <a:xfrm>
            <a:off x="745066" y="2386013"/>
            <a:ext cx="10703985" cy="4097083"/>
          </a:xfrm>
        </p:spPr>
        <p:txBody>
          <a:bodyPr>
            <a:normAutofit/>
          </a:bodyPr>
          <a:lstStyle>
            <a:lvl1pPr>
              <a:defRPr sz="1200"/>
            </a:lvl1pPr>
          </a:lstStyle>
          <a:p>
            <a:endParaRPr lang="en-CA"/>
          </a:p>
        </p:txBody>
      </p:sp>
      <p:cxnSp>
        <p:nvCxnSpPr>
          <p:cNvPr id="14" name="Connecteur droit 13"/>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18" name="Forme en L 17"/>
          <p:cNvSpPr/>
          <p:nvPr userDrawn="1"/>
        </p:nvSpPr>
        <p:spPr>
          <a:xfrm rot="5400000">
            <a:off x="783447" y="135674"/>
            <a:ext cx="230280" cy="307040"/>
          </a:xfrm>
          <a:prstGeom prst="corner">
            <a:avLst>
              <a:gd name="adj1" fmla="val 31250"/>
              <a:gd name="adj2" fmla="val 30083"/>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9" name="Forme en L 18"/>
          <p:cNvSpPr/>
          <p:nvPr userDrawn="1"/>
        </p:nvSpPr>
        <p:spPr>
          <a:xfrm rot="5400000" flipH="1" flipV="1">
            <a:off x="7558773" y="1955012"/>
            <a:ext cx="230280" cy="307040"/>
          </a:xfrm>
          <a:prstGeom prst="corner">
            <a:avLst>
              <a:gd name="adj1" fmla="val 31250"/>
              <a:gd name="adj2" fmla="val 30083"/>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Tree>
    <p:extLst>
      <p:ext uri="{BB962C8B-B14F-4D97-AF65-F5344CB8AC3E}">
        <p14:creationId xmlns:p14="http://schemas.microsoft.com/office/powerpoint/2010/main" val="29719892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exte 1 photo">
    <p:spTree>
      <p:nvGrpSpPr>
        <p:cNvPr id="1" name=""/>
        <p:cNvGrpSpPr/>
        <p:nvPr/>
      </p:nvGrpSpPr>
      <p:grpSpPr>
        <a:xfrm>
          <a:off x="0" y="0"/>
          <a:ext cx="0" cy="0"/>
          <a:chOff x="0" y="0"/>
          <a:chExt cx="0" cy="0"/>
        </a:xfrm>
      </p:grpSpPr>
      <p:sp>
        <p:nvSpPr>
          <p:cNvPr id="11" name="Espace réservé pour une image  10"/>
          <p:cNvSpPr>
            <a:spLocks noGrp="1"/>
          </p:cNvSpPr>
          <p:nvPr>
            <p:ph type="pic" sz="quarter" idx="13"/>
          </p:nvPr>
        </p:nvSpPr>
        <p:spPr>
          <a:xfrm>
            <a:off x="7986187" y="2291275"/>
            <a:ext cx="3462868" cy="2127978"/>
          </a:xfrm>
        </p:spPr>
        <p:txBody>
          <a:bodyPr/>
          <a:lstStyle>
            <a:lvl1pPr marL="0" indent="0">
              <a:buNone/>
              <a:defRPr/>
            </a:lvl1pPr>
          </a:lstStyle>
          <a:p>
            <a:endParaRPr lang="en-CA" dirty="0"/>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2949A182-AE3C-4010-8CE2-DA3A4577DDB3}"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12" name="Rectangle 11"/>
          <p:cNvSpPr/>
          <p:nvPr userDrawn="1"/>
        </p:nvSpPr>
        <p:spPr>
          <a:xfrm>
            <a:off x="7986183" y="4558987"/>
            <a:ext cx="3462867" cy="55646"/>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4" name="Espace réservé du texte 13"/>
          <p:cNvSpPr>
            <a:spLocks noGrp="1"/>
          </p:cNvSpPr>
          <p:nvPr>
            <p:ph type="body" sz="quarter" idx="14"/>
          </p:nvPr>
        </p:nvSpPr>
        <p:spPr>
          <a:xfrm>
            <a:off x="7986187" y="4668842"/>
            <a:ext cx="3462868" cy="1686238"/>
          </a:xfrm>
        </p:spPr>
        <p:txBody>
          <a:bodyPr>
            <a:normAutofit/>
          </a:bodyPr>
          <a:lstStyle>
            <a:lvl1pPr marL="0" indent="0">
              <a:lnSpc>
                <a:spcPts val="1500"/>
              </a:lnSpc>
              <a:spcBef>
                <a:spcPts val="800"/>
              </a:spcBef>
              <a:buNone/>
              <a:defRPr sz="1200" b="0"/>
            </a:lvl1pPr>
          </a:lstStyle>
          <a:p>
            <a:pPr lvl="0"/>
            <a:r>
              <a:rPr lang="fr-FR" dirty="0"/>
              <a:t>Cliquez pour modifier les styles du</a:t>
            </a:r>
            <a:endParaRPr lang="en-CA" dirty="0"/>
          </a:p>
        </p:txBody>
      </p:sp>
      <p:sp>
        <p:nvSpPr>
          <p:cNvPr id="18" name="Espace réservé du titre 1"/>
          <p:cNvSpPr>
            <a:spLocks noGrp="1"/>
          </p:cNvSpPr>
          <p:nvPr>
            <p:ph type="title"/>
          </p:nvPr>
        </p:nvSpPr>
        <p:spPr>
          <a:xfrm>
            <a:off x="745070" y="404334"/>
            <a:ext cx="7082367" cy="1589058"/>
          </a:xfrm>
          <a:prstGeom prst="rect">
            <a:avLst/>
          </a:prstGeom>
        </p:spPr>
        <p:txBody>
          <a:bodyPr vert="horz" lIns="0" tIns="0" rIns="0" bIns="0" rtlCol="0" anchor="ctr">
            <a:normAutofit/>
          </a:bodyPr>
          <a:lstStyle/>
          <a:p>
            <a:r>
              <a:rPr lang="fr-FR" dirty="0"/>
              <a:t>Cliquez pour modifier le style du titre</a:t>
            </a:r>
            <a:endParaRPr lang="en-CA" dirty="0"/>
          </a:p>
        </p:txBody>
      </p:sp>
      <p:sp>
        <p:nvSpPr>
          <p:cNvPr id="17" name="Espace réservé du texte 16"/>
          <p:cNvSpPr>
            <a:spLocks noGrp="1"/>
          </p:cNvSpPr>
          <p:nvPr>
            <p:ph type="body" sz="quarter" idx="15"/>
          </p:nvPr>
        </p:nvSpPr>
        <p:spPr>
          <a:xfrm>
            <a:off x="745070" y="2386013"/>
            <a:ext cx="7082367" cy="4097083"/>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Tree>
    <p:extLst>
      <p:ext uri="{BB962C8B-B14F-4D97-AF65-F5344CB8AC3E}">
        <p14:creationId xmlns:p14="http://schemas.microsoft.com/office/powerpoint/2010/main" val="6696624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Three-colum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4364566" y="6483102"/>
            <a:ext cx="3414184" cy="237109"/>
          </a:xfrm>
          <a:prstGeom prst="rect">
            <a:avLst/>
          </a:prstGeom>
        </p:spPr>
        <p:txBody>
          <a:bodyPr/>
          <a:lstStyle/>
          <a:p>
            <a:fld id="{2949A182-AE3C-4010-8CE2-DA3A4577DDB3}"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12" name="Rectangle 11"/>
          <p:cNvSpPr/>
          <p:nvPr userDrawn="1"/>
        </p:nvSpPr>
        <p:spPr>
          <a:xfrm>
            <a:off x="7986185" y="4174938"/>
            <a:ext cx="3462867" cy="548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4" name="Espace réservé du texte 13"/>
          <p:cNvSpPr>
            <a:spLocks noGrp="1"/>
          </p:cNvSpPr>
          <p:nvPr>
            <p:ph type="body" sz="quarter" idx="14"/>
          </p:nvPr>
        </p:nvSpPr>
        <p:spPr>
          <a:xfrm>
            <a:off x="7986187" y="4257362"/>
            <a:ext cx="3462868" cy="2225734"/>
          </a:xfrm>
        </p:spPr>
        <p:txBody>
          <a:bodyPr>
            <a:normAutofit/>
          </a:bodyPr>
          <a:lstStyle>
            <a:lvl1pPr marL="0" indent="0">
              <a:lnSpc>
                <a:spcPts val="1500"/>
              </a:lnSpc>
              <a:spcBef>
                <a:spcPts val="0"/>
              </a:spcBef>
              <a:buNone/>
              <a:defRPr sz="1200" b="0"/>
            </a:lvl1pPr>
          </a:lstStyle>
          <a:p>
            <a:pPr lvl="0"/>
            <a:r>
              <a:rPr lang="fr-FR" dirty="0"/>
              <a:t>Cliquez pour modifier les styles du</a:t>
            </a:r>
            <a:endParaRPr lang="en-CA" dirty="0"/>
          </a:p>
        </p:txBody>
      </p:sp>
      <p:sp>
        <p:nvSpPr>
          <p:cNvPr id="15" name="Rectangle 14"/>
          <p:cNvSpPr/>
          <p:nvPr userDrawn="1"/>
        </p:nvSpPr>
        <p:spPr>
          <a:xfrm>
            <a:off x="745068" y="4174938"/>
            <a:ext cx="3462850" cy="548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6" name="Espace réservé du texte 13"/>
          <p:cNvSpPr>
            <a:spLocks noGrp="1"/>
          </p:cNvSpPr>
          <p:nvPr>
            <p:ph type="body" sz="quarter" idx="16"/>
          </p:nvPr>
        </p:nvSpPr>
        <p:spPr>
          <a:xfrm>
            <a:off x="745066" y="4257362"/>
            <a:ext cx="3460750" cy="2225734"/>
          </a:xfrm>
        </p:spPr>
        <p:txBody>
          <a:bodyPr>
            <a:normAutofit/>
          </a:bodyPr>
          <a:lstStyle>
            <a:lvl1pPr marL="0" indent="0">
              <a:lnSpc>
                <a:spcPts val="1500"/>
              </a:lnSpc>
              <a:spcBef>
                <a:spcPts val="0"/>
              </a:spcBef>
              <a:buNone/>
              <a:defRPr sz="1200" b="0">
                <a:solidFill>
                  <a:schemeClr val="tx2"/>
                </a:solidFill>
              </a:defRPr>
            </a:lvl1pPr>
          </a:lstStyle>
          <a:p>
            <a:pPr lvl="0"/>
            <a:r>
              <a:rPr lang="fr-FR" dirty="0"/>
              <a:t>Cliquez pour modifier les styles du</a:t>
            </a:r>
            <a:endParaRPr lang="en-CA" dirty="0"/>
          </a:p>
        </p:txBody>
      </p:sp>
      <p:sp>
        <p:nvSpPr>
          <p:cNvPr id="19" name="Rectangle 18"/>
          <p:cNvSpPr/>
          <p:nvPr userDrawn="1"/>
        </p:nvSpPr>
        <p:spPr>
          <a:xfrm>
            <a:off x="4364570" y="4174938"/>
            <a:ext cx="3467102" cy="548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20" name="Espace réservé du texte 13"/>
          <p:cNvSpPr>
            <a:spLocks noGrp="1"/>
          </p:cNvSpPr>
          <p:nvPr>
            <p:ph type="body" sz="quarter" idx="18"/>
          </p:nvPr>
        </p:nvSpPr>
        <p:spPr>
          <a:xfrm>
            <a:off x="4368802" y="4257362"/>
            <a:ext cx="3462868" cy="2225734"/>
          </a:xfrm>
        </p:spPr>
        <p:txBody>
          <a:bodyPr>
            <a:normAutofit/>
          </a:bodyPr>
          <a:lstStyle>
            <a:lvl1pPr marL="0" indent="0">
              <a:lnSpc>
                <a:spcPts val="1500"/>
              </a:lnSpc>
              <a:spcBef>
                <a:spcPts val="0"/>
              </a:spcBef>
              <a:buNone/>
              <a:defRPr sz="1200" b="0"/>
            </a:lvl1pPr>
          </a:lstStyle>
          <a:p>
            <a:pPr lvl="0"/>
            <a:r>
              <a:rPr lang="fr-FR" dirty="0"/>
              <a:t>Cliquez pour modifier les styles du</a:t>
            </a:r>
            <a:endParaRPr lang="en-CA" dirty="0"/>
          </a:p>
        </p:txBody>
      </p:sp>
      <p:cxnSp>
        <p:nvCxnSpPr>
          <p:cNvPr id="23" name="Connecteur droit 22"/>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Rectangle 23"/>
          <p:cNvSpPr/>
          <p:nvPr userDrawn="1"/>
        </p:nvSpPr>
        <p:spPr>
          <a:xfrm>
            <a:off x="7986185" y="1335024"/>
            <a:ext cx="3462867" cy="5564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25" name="Rectangle 24"/>
          <p:cNvSpPr/>
          <p:nvPr userDrawn="1"/>
        </p:nvSpPr>
        <p:spPr>
          <a:xfrm>
            <a:off x="745068" y="1335024"/>
            <a:ext cx="3462850" cy="5564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26" name="Rectangle 25"/>
          <p:cNvSpPr/>
          <p:nvPr userDrawn="1"/>
        </p:nvSpPr>
        <p:spPr>
          <a:xfrm>
            <a:off x="4364570" y="1335024"/>
            <a:ext cx="3467102" cy="5571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27" name="Espace réservé du texte 13"/>
          <p:cNvSpPr>
            <a:spLocks noGrp="1"/>
          </p:cNvSpPr>
          <p:nvPr>
            <p:ph type="body" sz="quarter" idx="19"/>
          </p:nvPr>
        </p:nvSpPr>
        <p:spPr>
          <a:xfrm>
            <a:off x="7986187" y="1409026"/>
            <a:ext cx="3462868" cy="2742350"/>
          </a:xfrm>
        </p:spPr>
        <p:txBody>
          <a:bodyPr>
            <a:normAutofit/>
          </a:bodyPr>
          <a:lstStyle>
            <a:lvl1pPr marL="0" indent="0">
              <a:lnSpc>
                <a:spcPts val="1500"/>
              </a:lnSpc>
              <a:spcBef>
                <a:spcPts val="0"/>
              </a:spcBef>
              <a:buNone/>
              <a:defRPr sz="1200" b="0"/>
            </a:lvl1pPr>
          </a:lstStyle>
          <a:p>
            <a:pPr lvl="0"/>
            <a:r>
              <a:rPr lang="fr-FR" dirty="0"/>
              <a:t>Cliquez pour modifier les styles du</a:t>
            </a:r>
            <a:endParaRPr lang="en-CA" dirty="0"/>
          </a:p>
        </p:txBody>
      </p:sp>
      <p:sp>
        <p:nvSpPr>
          <p:cNvPr id="28" name="Espace réservé du texte 13"/>
          <p:cNvSpPr>
            <a:spLocks noGrp="1"/>
          </p:cNvSpPr>
          <p:nvPr>
            <p:ph type="body" sz="quarter" idx="20"/>
          </p:nvPr>
        </p:nvSpPr>
        <p:spPr>
          <a:xfrm>
            <a:off x="745066" y="1409026"/>
            <a:ext cx="3460750" cy="2742350"/>
          </a:xfrm>
        </p:spPr>
        <p:txBody>
          <a:bodyPr>
            <a:normAutofit/>
          </a:bodyPr>
          <a:lstStyle>
            <a:lvl1pPr marL="0" indent="0">
              <a:lnSpc>
                <a:spcPts val="1500"/>
              </a:lnSpc>
              <a:spcBef>
                <a:spcPts val="0"/>
              </a:spcBef>
              <a:buNone/>
              <a:defRPr sz="1200" b="0">
                <a:solidFill>
                  <a:schemeClr val="tx2"/>
                </a:solidFill>
              </a:defRPr>
            </a:lvl1pPr>
          </a:lstStyle>
          <a:p>
            <a:pPr lvl="0"/>
            <a:r>
              <a:rPr lang="fr-FR" dirty="0"/>
              <a:t>Cliquez pour modifier les styles du</a:t>
            </a:r>
            <a:endParaRPr lang="en-CA" dirty="0"/>
          </a:p>
        </p:txBody>
      </p:sp>
      <p:sp>
        <p:nvSpPr>
          <p:cNvPr id="29" name="Espace réservé du texte 13"/>
          <p:cNvSpPr>
            <a:spLocks noGrp="1"/>
          </p:cNvSpPr>
          <p:nvPr>
            <p:ph type="body" sz="quarter" idx="21"/>
          </p:nvPr>
        </p:nvSpPr>
        <p:spPr>
          <a:xfrm>
            <a:off x="4368802" y="1409026"/>
            <a:ext cx="3462868" cy="2742350"/>
          </a:xfrm>
        </p:spPr>
        <p:txBody>
          <a:bodyPr>
            <a:normAutofit/>
          </a:bodyPr>
          <a:lstStyle>
            <a:lvl1pPr marL="0" indent="0">
              <a:lnSpc>
                <a:spcPts val="1500"/>
              </a:lnSpc>
              <a:spcBef>
                <a:spcPts val="0"/>
              </a:spcBef>
              <a:buNone/>
              <a:defRPr sz="1200" b="0"/>
            </a:lvl1pPr>
          </a:lstStyle>
          <a:p>
            <a:pPr lvl="0"/>
            <a:r>
              <a:rPr lang="fr-FR" dirty="0"/>
              <a:t>Cliquez pour modifier les styles du</a:t>
            </a:r>
            <a:endParaRPr lang="en-CA" dirty="0"/>
          </a:p>
        </p:txBody>
      </p:sp>
      <p:sp>
        <p:nvSpPr>
          <p:cNvPr id="30" name="Espace réservé du texte 13"/>
          <p:cNvSpPr>
            <a:spLocks noGrp="1"/>
          </p:cNvSpPr>
          <p:nvPr>
            <p:ph type="body" sz="quarter" idx="22" hasCustomPrompt="1"/>
          </p:nvPr>
        </p:nvSpPr>
        <p:spPr>
          <a:xfrm>
            <a:off x="7986187" y="1060704"/>
            <a:ext cx="3462868" cy="274320"/>
          </a:xfrm>
        </p:spPr>
        <p:txBody>
          <a:bodyPr>
            <a:noAutofit/>
          </a:bodyPr>
          <a:lstStyle>
            <a:lvl1pPr marL="0" marR="0" indent="0" algn="l" defTabSz="914400" rtl="0" eaLnBrk="1" fontAlgn="auto" latinLnBrk="0" hangingPunct="1">
              <a:lnSpc>
                <a:spcPts val="2000"/>
              </a:lnSpc>
              <a:spcBef>
                <a:spcPts val="1200"/>
              </a:spcBef>
              <a:spcAft>
                <a:spcPts val="0"/>
              </a:spcAft>
              <a:buClr>
                <a:schemeClr val="tx2"/>
              </a:buClr>
              <a:buSzTx/>
              <a:buFont typeface="Arial" pitchFamily="34" charset="0"/>
              <a:buNone/>
              <a:tabLst/>
              <a:defRPr sz="1600" b="1">
                <a:latin typeface="Arial Narrow" pitchFamily="34" charset="0"/>
              </a:defRPr>
            </a:lvl1pPr>
          </a:lstStyle>
          <a:p>
            <a:pPr marL="0" marR="0" lvl="0" indent="0" algn="l" defTabSz="914400" rtl="0" eaLnBrk="1" fontAlgn="auto" latinLnBrk="0" hangingPunct="1">
              <a:lnSpc>
                <a:spcPts val="2000"/>
              </a:lnSpc>
              <a:spcBef>
                <a:spcPts val="1200"/>
              </a:spcBef>
              <a:spcAft>
                <a:spcPts val="0"/>
              </a:spcAft>
              <a:buClr>
                <a:schemeClr val="tx2"/>
              </a:buClr>
              <a:buSzTx/>
              <a:buFont typeface="Arial" pitchFamily="34" charset="0"/>
              <a:buNone/>
              <a:tabLst/>
              <a:defRPr/>
            </a:pPr>
            <a:r>
              <a:rPr lang="fr-FR" dirty="0"/>
              <a:t>CLIQUEZ POUR MODIFIER</a:t>
            </a:r>
            <a:endParaRPr lang="en-CA" dirty="0"/>
          </a:p>
          <a:p>
            <a:pPr lvl="0"/>
            <a:endParaRPr lang="en-CA" dirty="0"/>
          </a:p>
        </p:txBody>
      </p:sp>
      <p:sp>
        <p:nvSpPr>
          <p:cNvPr id="31" name="Espace réservé du texte 13"/>
          <p:cNvSpPr>
            <a:spLocks noGrp="1"/>
          </p:cNvSpPr>
          <p:nvPr>
            <p:ph type="body" sz="quarter" idx="23" hasCustomPrompt="1"/>
          </p:nvPr>
        </p:nvSpPr>
        <p:spPr>
          <a:xfrm>
            <a:off x="745066" y="1060704"/>
            <a:ext cx="3460750" cy="274320"/>
          </a:xfrm>
        </p:spPr>
        <p:txBody>
          <a:bodyPr>
            <a:noAutofit/>
          </a:bodyPr>
          <a:lstStyle>
            <a:lvl1pPr marL="0" indent="0">
              <a:lnSpc>
                <a:spcPts val="2000"/>
              </a:lnSpc>
              <a:buNone/>
              <a:defRPr sz="1600" b="1">
                <a:solidFill>
                  <a:srgbClr val="7F7F7F"/>
                </a:solidFill>
                <a:latin typeface="Arial Narrow" pitchFamily="34" charset="0"/>
              </a:defRPr>
            </a:lvl1pPr>
          </a:lstStyle>
          <a:p>
            <a:pPr lvl="0"/>
            <a:r>
              <a:rPr lang="fr-FR" dirty="0"/>
              <a:t>CLIQUEZ POUR MODIFIER</a:t>
            </a:r>
            <a:endParaRPr lang="en-CA" dirty="0"/>
          </a:p>
        </p:txBody>
      </p:sp>
      <p:sp>
        <p:nvSpPr>
          <p:cNvPr id="32" name="Espace réservé du texte 13"/>
          <p:cNvSpPr>
            <a:spLocks noGrp="1"/>
          </p:cNvSpPr>
          <p:nvPr>
            <p:ph type="body" sz="quarter" idx="24" hasCustomPrompt="1"/>
          </p:nvPr>
        </p:nvSpPr>
        <p:spPr>
          <a:xfrm>
            <a:off x="4368802" y="1060704"/>
            <a:ext cx="3462868" cy="274320"/>
          </a:xfrm>
        </p:spPr>
        <p:txBody>
          <a:bodyPr>
            <a:noAutofit/>
          </a:bodyPr>
          <a:lstStyle>
            <a:lvl1pPr marL="0" marR="0" indent="0" algn="l" defTabSz="914400" rtl="0" eaLnBrk="1" fontAlgn="auto" latinLnBrk="0" hangingPunct="1">
              <a:lnSpc>
                <a:spcPts val="2000"/>
              </a:lnSpc>
              <a:spcBef>
                <a:spcPts val="1200"/>
              </a:spcBef>
              <a:spcAft>
                <a:spcPts val="0"/>
              </a:spcAft>
              <a:buClr>
                <a:schemeClr val="tx2"/>
              </a:buClr>
              <a:buSzTx/>
              <a:buFont typeface="Arial" pitchFamily="34" charset="0"/>
              <a:buNone/>
              <a:tabLst/>
              <a:defRPr sz="1600" b="1">
                <a:latin typeface="Arial Narrow" pitchFamily="34" charset="0"/>
              </a:defRPr>
            </a:lvl1pPr>
          </a:lstStyle>
          <a:p>
            <a:pPr marL="0" marR="0" lvl="0" indent="0" algn="l" defTabSz="914400" rtl="0" eaLnBrk="1" fontAlgn="auto" latinLnBrk="0" hangingPunct="1">
              <a:lnSpc>
                <a:spcPts val="2000"/>
              </a:lnSpc>
              <a:spcBef>
                <a:spcPts val="1200"/>
              </a:spcBef>
              <a:spcAft>
                <a:spcPts val="0"/>
              </a:spcAft>
              <a:buClr>
                <a:schemeClr val="tx2"/>
              </a:buClr>
              <a:buSzTx/>
              <a:buFont typeface="Arial" pitchFamily="34" charset="0"/>
              <a:buNone/>
              <a:tabLst/>
              <a:defRPr/>
            </a:pPr>
            <a:r>
              <a:rPr lang="fr-FR" dirty="0"/>
              <a:t>CLIQUEZ POUR MODIFIER</a:t>
            </a:r>
            <a:endParaRPr lang="en-CA" dirty="0"/>
          </a:p>
          <a:p>
            <a:pPr lvl="0"/>
            <a:endParaRPr lang="en-CA" dirty="0"/>
          </a:p>
        </p:txBody>
      </p:sp>
    </p:spTree>
    <p:extLst>
      <p:ext uri="{BB962C8B-B14F-4D97-AF65-F5344CB8AC3E}">
        <p14:creationId xmlns:p14="http://schemas.microsoft.com/office/powerpoint/2010/main" val="3755642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Cover Pag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13" name="Image 12" descr="CROP-Logo.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986183" y="3759517"/>
            <a:ext cx="3462867" cy="1324546"/>
          </a:xfrm>
          <a:prstGeom prst="rect">
            <a:avLst/>
          </a:prstGeom>
        </p:spPr>
      </p:pic>
      <p:sp>
        <p:nvSpPr>
          <p:cNvPr id="11" name="Rectangle 10"/>
          <p:cNvSpPr/>
          <p:nvPr userDrawn="1"/>
        </p:nvSpPr>
        <p:spPr>
          <a:xfrm>
            <a:off x="745072" y="3612502"/>
            <a:ext cx="5265588" cy="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cxnSp>
        <p:nvCxnSpPr>
          <p:cNvPr id="16" name="Connecteur droit 15"/>
          <p:cNvCxnSpPr/>
          <p:nvPr userDrawn="1"/>
        </p:nvCxnSpPr>
        <p:spPr>
          <a:xfrm>
            <a:off x="745068" y="4055262"/>
            <a:ext cx="5265589"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userDrawn="1"/>
        </p:nvSpPr>
        <p:spPr>
          <a:xfrm>
            <a:off x="745072" y="2393950"/>
            <a:ext cx="5265588" cy="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cxnSp>
        <p:nvCxnSpPr>
          <p:cNvPr id="22" name="Connecteur droit 21"/>
          <p:cNvCxnSpPr/>
          <p:nvPr userDrawn="1"/>
        </p:nvCxnSpPr>
        <p:spPr>
          <a:xfrm>
            <a:off x="745068" y="2836710"/>
            <a:ext cx="5265589"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userDrawn="1"/>
        </p:nvCxnSpPr>
        <p:spPr>
          <a:xfrm>
            <a:off x="745068" y="3224606"/>
            <a:ext cx="5265589"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Espace réservé du texte 13"/>
          <p:cNvSpPr>
            <a:spLocks noGrp="1"/>
          </p:cNvSpPr>
          <p:nvPr>
            <p:ph type="body" sz="quarter" idx="15" hasCustomPrompt="1"/>
          </p:nvPr>
        </p:nvSpPr>
        <p:spPr>
          <a:xfrm>
            <a:off x="745068" y="2512250"/>
            <a:ext cx="5278965" cy="1081964"/>
          </a:xfrm>
        </p:spPr>
        <p:txBody>
          <a:bodyPr>
            <a:noAutofit/>
          </a:bodyPr>
          <a:lstStyle>
            <a:lvl1pPr>
              <a:defRPr sz="1800" b="0">
                <a:solidFill>
                  <a:schemeClr val="bg1"/>
                </a:solidFill>
                <a:latin typeface="Arial Narrow" pitchFamily="34" charset="0"/>
              </a:defRPr>
            </a:lvl1pPr>
            <a:lvl2pPr>
              <a:spcBef>
                <a:spcPts val="900"/>
              </a:spcBef>
              <a:defRPr sz="1800" baseline="0">
                <a:solidFill>
                  <a:schemeClr val="bg1"/>
                </a:solidFill>
                <a:latin typeface="Arial Narrow" pitchFamily="34" charset="0"/>
              </a:defRPr>
            </a:lvl2pPr>
            <a:lvl3pPr>
              <a:defRPr sz="1800">
                <a:solidFill>
                  <a:schemeClr val="bg1"/>
                </a:solidFill>
                <a:latin typeface="Arial Narrow" pitchFamily="34" charset="0"/>
              </a:defRPr>
            </a:lvl3pPr>
            <a:lvl4pPr>
              <a:defRPr sz="1800">
                <a:solidFill>
                  <a:schemeClr val="bg1"/>
                </a:solidFill>
                <a:latin typeface="Arial Narrow" pitchFamily="34" charset="0"/>
              </a:defRPr>
            </a:lvl4pPr>
            <a:lvl5pPr>
              <a:defRPr sz="1800">
                <a:solidFill>
                  <a:schemeClr val="bg1"/>
                </a:solidFill>
                <a:latin typeface="Arial Narrow" pitchFamily="34" charset="0"/>
              </a:defRPr>
            </a:lvl5pPr>
          </a:lstStyle>
          <a:p>
            <a:pPr lvl="0"/>
            <a:r>
              <a:rPr lang="fr-FR" dirty="0"/>
              <a:t>550, RUE SHERBROOKE OUEST</a:t>
            </a:r>
          </a:p>
          <a:p>
            <a:pPr lvl="1"/>
            <a:r>
              <a:rPr lang="fr-FR" dirty="0"/>
              <a:t>MONTREAL (QUÉBEC) H3A 1B9</a:t>
            </a:r>
          </a:p>
          <a:p>
            <a:pPr lvl="1"/>
            <a:r>
              <a:rPr lang="fr-FR" dirty="0"/>
              <a:t>BUREAU 900 – TOUR EST</a:t>
            </a:r>
          </a:p>
        </p:txBody>
      </p:sp>
      <p:sp>
        <p:nvSpPr>
          <p:cNvPr id="20" name="Espace réservé du texte 13"/>
          <p:cNvSpPr>
            <a:spLocks noGrp="1"/>
          </p:cNvSpPr>
          <p:nvPr>
            <p:ph type="body" sz="quarter" idx="16" hasCustomPrompt="1"/>
          </p:nvPr>
        </p:nvSpPr>
        <p:spPr>
          <a:xfrm>
            <a:off x="745068" y="3731374"/>
            <a:ext cx="5278965" cy="1081964"/>
          </a:xfrm>
        </p:spPr>
        <p:txBody>
          <a:bodyPr>
            <a:noAutofit/>
          </a:bodyPr>
          <a:lstStyle>
            <a:lvl1pPr>
              <a:defRPr sz="1800" b="0">
                <a:solidFill>
                  <a:schemeClr val="bg1"/>
                </a:solidFill>
                <a:latin typeface="Arial Narrow" pitchFamily="34" charset="0"/>
              </a:defRPr>
            </a:lvl1pPr>
            <a:lvl2pPr>
              <a:spcBef>
                <a:spcPts val="900"/>
              </a:spcBef>
              <a:defRPr sz="1800">
                <a:solidFill>
                  <a:schemeClr val="bg1"/>
                </a:solidFill>
                <a:latin typeface="Arial Narrow" pitchFamily="34" charset="0"/>
              </a:defRPr>
            </a:lvl2pPr>
            <a:lvl3pPr>
              <a:defRPr sz="1800">
                <a:solidFill>
                  <a:schemeClr val="bg1"/>
                </a:solidFill>
                <a:latin typeface="Arial Narrow" pitchFamily="34" charset="0"/>
              </a:defRPr>
            </a:lvl3pPr>
            <a:lvl4pPr>
              <a:defRPr sz="1800">
                <a:solidFill>
                  <a:schemeClr val="bg1"/>
                </a:solidFill>
                <a:latin typeface="Arial Narrow" pitchFamily="34" charset="0"/>
              </a:defRPr>
            </a:lvl4pPr>
            <a:lvl5pPr>
              <a:defRPr sz="1800">
                <a:solidFill>
                  <a:schemeClr val="bg1"/>
                </a:solidFill>
                <a:latin typeface="Arial Narrow" pitchFamily="34" charset="0"/>
              </a:defRPr>
            </a:lvl5pPr>
          </a:lstStyle>
          <a:p>
            <a:pPr lvl="0"/>
            <a:r>
              <a:rPr lang="fr-FR" dirty="0"/>
              <a:t>T 514 849-8086</a:t>
            </a:r>
          </a:p>
          <a:p>
            <a:pPr lvl="1"/>
            <a:r>
              <a:rPr lang="fr-FR" dirty="0"/>
              <a:t>WWW.CROP.CA</a:t>
            </a:r>
          </a:p>
        </p:txBody>
      </p:sp>
      <p:sp>
        <p:nvSpPr>
          <p:cNvPr id="10" name="Forme en L 9"/>
          <p:cNvSpPr/>
          <p:nvPr userDrawn="1"/>
        </p:nvSpPr>
        <p:spPr>
          <a:xfrm rot="5400000">
            <a:off x="763557" y="5001277"/>
            <a:ext cx="110938" cy="147917"/>
          </a:xfrm>
          <a:prstGeom prst="corner">
            <a:avLst>
              <a:gd name="adj1" fmla="val 31250"/>
              <a:gd name="adj2" fmla="val 30083"/>
            </a:avLst>
          </a:prstGeom>
          <a:solidFill>
            <a:sysClr val="window" lastClr="FFFFFF"/>
          </a:solidFill>
          <a:ln w="25400" cap="flat" cmpd="sng" algn="ctr">
            <a:noFill/>
            <a:prstDash val="solid"/>
          </a:ln>
          <a:effectLst/>
        </p:spPr>
        <p:txBody>
          <a:bodyPr rtlCol="0" anchor="ctr"/>
          <a:lstStyle/>
          <a:p>
            <a:pPr algn="ctr">
              <a:defRPr/>
            </a:pPr>
            <a:endParaRPr lang="en-CA" sz="1800" kern="0">
              <a:solidFill>
                <a:sysClr val="window" lastClr="FFFFFF"/>
              </a:solidFill>
            </a:endParaRPr>
          </a:p>
        </p:txBody>
      </p:sp>
      <p:sp>
        <p:nvSpPr>
          <p:cNvPr id="12" name="Espace réservé du texte 6"/>
          <p:cNvSpPr txBox="1">
            <a:spLocks/>
          </p:cNvSpPr>
          <p:nvPr userDrawn="1"/>
        </p:nvSpPr>
        <p:spPr>
          <a:xfrm>
            <a:off x="759245" y="5052170"/>
            <a:ext cx="3663897" cy="293969"/>
          </a:xfrm>
          <a:prstGeom prst="rect">
            <a:avLst/>
          </a:prstGeom>
        </p:spPr>
        <p:txBody>
          <a:bodyPr/>
          <a:lstStyle>
            <a:lvl1pPr marL="0" indent="0" algn="l" defTabSz="914400" rtl="0" eaLnBrk="1" latinLnBrk="0" hangingPunct="1">
              <a:spcBef>
                <a:spcPct val="20000"/>
              </a:spcBef>
              <a:buFont typeface="Arial" pitchFamily="34" charset="0"/>
              <a:buNone/>
              <a:defRPr sz="3200" b="1" kern="1200">
                <a:solidFill>
                  <a:schemeClr val="bg1"/>
                </a:solidFill>
                <a:latin typeface="TSTAR"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800" dirty="0">
                <a:solidFill>
                  <a:prstClr val="white"/>
                </a:solidFill>
                <a:latin typeface="Arial" pitchFamily="34" charset="0"/>
                <a:cs typeface="Arial" pitchFamily="34" charset="0"/>
              </a:rPr>
              <a:t>life to ideas</a:t>
            </a:r>
            <a:endParaRPr lang="en-CA" sz="1800" dirty="0">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208823053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Three-column titl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4364566" y="6483102"/>
            <a:ext cx="3414184" cy="237109"/>
          </a:xfrm>
          <a:prstGeom prst="rect">
            <a:avLst/>
          </a:prstGeom>
        </p:spPr>
        <p:txBody>
          <a:bodyPr/>
          <a:lstStyle/>
          <a:p>
            <a:fld id="{2949A182-AE3C-4010-8CE2-DA3A4577DDB3}"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12" name="Rectangle 11"/>
          <p:cNvSpPr/>
          <p:nvPr userDrawn="1"/>
        </p:nvSpPr>
        <p:spPr>
          <a:xfrm>
            <a:off x="7986185" y="4595562"/>
            <a:ext cx="3462867" cy="548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4" name="Espace réservé du texte 13"/>
          <p:cNvSpPr>
            <a:spLocks noGrp="1"/>
          </p:cNvSpPr>
          <p:nvPr>
            <p:ph type="body" sz="quarter" idx="14"/>
          </p:nvPr>
        </p:nvSpPr>
        <p:spPr>
          <a:xfrm>
            <a:off x="7986187" y="4677986"/>
            <a:ext cx="3462868" cy="1805110"/>
          </a:xfrm>
        </p:spPr>
        <p:txBody>
          <a:bodyPr>
            <a:normAutofit/>
          </a:bodyPr>
          <a:lstStyle>
            <a:lvl1pPr marL="0" indent="0">
              <a:lnSpc>
                <a:spcPts val="1300"/>
              </a:lnSpc>
              <a:spcBef>
                <a:spcPts val="0"/>
              </a:spcBef>
              <a:buNone/>
              <a:defRPr sz="1200" b="0"/>
            </a:lvl1pPr>
          </a:lstStyle>
          <a:p>
            <a:pPr lvl="0"/>
            <a:r>
              <a:rPr lang="fr-FR" dirty="0"/>
              <a:t>Cliquez pour modifier les styles du</a:t>
            </a:r>
            <a:endParaRPr lang="en-CA" dirty="0"/>
          </a:p>
        </p:txBody>
      </p:sp>
      <p:sp>
        <p:nvSpPr>
          <p:cNvPr id="15" name="Rectangle 14"/>
          <p:cNvSpPr/>
          <p:nvPr userDrawn="1"/>
        </p:nvSpPr>
        <p:spPr>
          <a:xfrm>
            <a:off x="745068" y="4595562"/>
            <a:ext cx="3462850" cy="548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16" name="Espace réservé du texte 13"/>
          <p:cNvSpPr>
            <a:spLocks noGrp="1"/>
          </p:cNvSpPr>
          <p:nvPr>
            <p:ph type="body" sz="quarter" idx="16"/>
          </p:nvPr>
        </p:nvSpPr>
        <p:spPr>
          <a:xfrm>
            <a:off x="745067" y="4677986"/>
            <a:ext cx="3460750" cy="1805110"/>
          </a:xfrm>
        </p:spPr>
        <p:txBody>
          <a:bodyPr>
            <a:normAutofit/>
          </a:bodyPr>
          <a:lstStyle>
            <a:lvl1pPr marL="0" indent="0">
              <a:lnSpc>
                <a:spcPts val="1300"/>
              </a:lnSpc>
              <a:spcBef>
                <a:spcPts val="0"/>
              </a:spcBef>
              <a:buNone/>
              <a:defRPr sz="1200" b="0">
                <a:solidFill>
                  <a:schemeClr val="tx2"/>
                </a:solidFill>
              </a:defRPr>
            </a:lvl1pPr>
          </a:lstStyle>
          <a:p>
            <a:pPr lvl="0"/>
            <a:r>
              <a:rPr lang="fr-FR" dirty="0"/>
              <a:t>Cliquez pour modifier les styles du</a:t>
            </a:r>
            <a:endParaRPr lang="en-CA" dirty="0"/>
          </a:p>
        </p:txBody>
      </p:sp>
      <p:sp>
        <p:nvSpPr>
          <p:cNvPr id="19" name="Rectangle 18"/>
          <p:cNvSpPr/>
          <p:nvPr userDrawn="1"/>
        </p:nvSpPr>
        <p:spPr>
          <a:xfrm>
            <a:off x="4364570" y="4595562"/>
            <a:ext cx="3467102" cy="548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20" name="Espace réservé du texte 13"/>
          <p:cNvSpPr>
            <a:spLocks noGrp="1"/>
          </p:cNvSpPr>
          <p:nvPr>
            <p:ph type="body" sz="quarter" idx="18"/>
          </p:nvPr>
        </p:nvSpPr>
        <p:spPr>
          <a:xfrm>
            <a:off x="4368804" y="4677986"/>
            <a:ext cx="3462868" cy="1805110"/>
          </a:xfrm>
        </p:spPr>
        <p:txBody>
          <a:bodyPr>
            <a:normAutofit/>
          </a:bodyPr>
          <a:lstStyle>
            <a:lvl1pPr marL="0" indent="0">
              <a:lnSpc>
                <a:spcPts val="1300"/>
              </a:lnSpc>
              <a:spcBef>
                <a:spcPts val="0"/>
              </a:spcBef>
              <a:buNone/>
              <a:defRPr sz="1200" b="0"/>
            </a:lvl1pPr>
          </a:lstStyle>
          <a:p>
            <a:pPr lvl="0"/>
            <a:r>
              <a:rPr lang="fr-FR" dirty="0"/>
              <a:t>Cliquez pour modifier les styles du</a:t>
            </a:r>
            <a:endParaRPr lang="en-CA" dirty="0"/>
          </a:p>
        </p:txBody>
      </p:sp>
      <p:cxnSp>
        <p:nvCxnSpPr>
          <p:cNvPr id="23" name="Connecteur droit 22"/>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21" name="Espace réservé du titre 1"/>
          <p:cNvSpPr>
            <a:spLocks noGrp="1"/>
          </p:cNvSpPr>
          <p:nvPr>
            <p:ph type="title"/>
          </p:nvPr>
        </p:nvSpPr>
        <p:spPr>
          <a:xfrm>
            <a:off x="745067" y="404334"/>
            <a:ext cx="7082365" cy="1589058"/>
          </a:xfrm>
          <a:prstGeom prst="rect">
            <a:avLst/>
          </a:prstGeom>
        </p:spPr>
        <p:txBody>
          <a:bodyPr vert="horz" lIns="0" tIns="0" rIns="0" bIns="0" rtlCol="0" anchor="ctr">
            <a:normAutofit/>
          </a:bodyPr>
          <a:lstStyle/>
          <a:p>
            <a:r>
              <a:rPr lang="fr-FR" dirty="0"/>
              <a:t>Cliquez pour modifier le style du titre</a:t>
            </a:r>
            <a:endParaRPr lang="en-CA" dirty="0"/>
          </a:p>
        </p:txBody>
      </p:sp>
      <p:sp>
        <p:nvSpPr>
          <p:cNvPr id="22" name="Forme en L 21"/>
          <p:cNvSpPr/>
          <p:nvPr userDrawn="1"/>
        </p:nvSpPr>
        <p:spPr>
          <a:xfrm rot="5400000">
            <a:off x="783447" y="135674"/>
            <a:ext cx="230280" cy="307040"/>
          </a:xfrm>
          <a:prstGeom prst="corner">
            <a:avLst>
              <a:gd name="adj1" fmla="val 31250"/>
              <a:gd name="adj2" fmla="val 30083"/>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34" name="Rectangle 33"/>
          <p:cNvSpPr/>
          <p:nvPr userDrawn="1"/>
        </p:nvSpPr>
        <p:spPr>
          <a:xfrm>
            <a:off x="7986185" y="2880360"/>
            <a:ext cx="3462867" cy="548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35" name="Espace réservé du texte 13"/>
          <p:cNvSpPr>
            <a:spLocks noGrp="1"/>
          </p:cNvSpPr>
          <p:nvPr>
            <p:ph type="body" sz="quarter" idx="19"/>
          </p:nvPr>
        </p:nvSpPr>
        <p:spPr>
          <a:xfrm>
            <a:off x="7986187" y="2962784"/>
            <a:ext cx="3462868" cy="1632778"/>
          </a:xfrm>
        </p:spPr>
        <p:txBody>
          <a:bodyPr>
            <a:normAutofit/>
          </a:bodyPr>
          <a:lstStyle>
            <a:lvl1pPr marL="0" indent="0">
              <a:lnSpc>
                <a:spcPts val="1300"/>
              </a:lnSpc>
              <a:spcBef>
                <a:spcPts val="0"/>
              </a:spcBef>
              <a:buNone/>
              <a:defRPr sz="1200" b="0"/>
            </a:lvl1pPr>
          </a:lstStyle>
          <a:p>
            <a:pPr lvl="0"/>
            <a:r>
              <a:rPr lang="fr-FR" dirty="0"/>
              <a:t>Cliquez pour modifier les styles du</a:t>
            </a:r>
            <a:endParaRPr lang="en-CA" dirty="0"/>
          </a:p>
        </p:txBody>
      </p:sp>
      <p:sp>
        <p:nvSpPr>
          <p:cNvPr id="36" name="Rectangle 35"/>
          <p:cNvSpPr/>
          <p:nvPr userDrawn="1"/>
        </p:nvSpPr>
        <p:spPr>
          <a:xfrm>
            <a:off x="745068" y="2880360"/>
            <a:ext cx="3462850" cy="548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37" name="Espace réservé du texte 13"/>
          <p:cNvSpPr>
            <a:spLocks noGrp="1"/>
          </p:cNvSpPr>
          <p:nvPr>
            <p:ph type="body" sz="quarter" idx="20"/>
          </p:nvPr>
        </p:nvSpPr>
        <p:spPr>
          <a:xfrm>
            <a:off x="745066" y="2962784"/>
            <a:ext cx="3460750" cy="1632778"/>
          </a:xfrm>
        </p:spPr>
        <p:txBody>
          <a:bodyPr>
            <a:normAutofit/>
          </a:bodyPr>
          <a:lstStyle>
            <a:lvl1pPr marL="0" indent="0">
              <a:lnSpc>
                <a:spcPts val="1300"/>
              </a:lnSpc>
              <a:spcBef>
                <a:spcPts val="0"/>
              </a:spcBef>
              <a:buNone/>
              <a:defRPr sz="1200" b="0">
                <a:solidFill>
                  <a:schemeClr val="tx2"/>
                </a:solidFill>
              </a:defRPr>
            </a:lvl1pPr>
          </a:lstStyle>
          <a:p>
            <a:pPr lvl="0"/>
            <a:r>
              <a:rPr lang="fr-FR" dirty="0"/>
              <a:t>Cliquez pour modifier les styles du</a:t>
            </a:r>
            <a:endParaRPr lang="en-CA" dirty="0"/>
          </a:p>
        </p:txBody>
      </p:sp>
      <p:sp>
        <p:nvSpPr>
          <p:cNvPr id="38" name="Rectangle 37"/>
          <p:cNvSpPr/>
          <p:nvPr userDrawn="1"/>
        </p:nvSpPr>
        <p:spPr>
          <a:xfrm>
            <a:off x="4364570" y="2880360"/>
            <a:ext cx="3467102" cy="548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39" name="Espace réservé du texte 13"/>
          <p:cNvSpPr>
            <a:spLocks noGrp="1"/>
          </p:cNvSpPr>
          <p:nvPr>
            <p:ph type="body" sz="quarter" idx="21"/>
          </p:nvPr>
        </p:nvSpPr>
        <p:spPr>
          <a:xfrm>
            <a:off x="4368802" y="2962784"/>
            <a:ext cx="3462868" cy="1632778"/>
          </a:xfrm>
        </p:spPr>
        <p:txBody>
          <a:bodyPr>
            <a:normAutofit/>
          </a:bodyPr>
          <a:lstStyle>
            <a:lvl1pPr marL="0" indent="0">
              <a:lnSpc>
                <a:spcPts val="1300"/>
              </a:lnSpc>
              <a:spcBef>
                <a:spcPts val="0"/>
              </a:spcBef>
              <a:buNone/>
              <a:defRPr sz="1200" b="0"/>
            </a:lvl1pPr>
          </a:lstStyle>
          <a:p>
            <a:pPr lvl="0"/>
            <a:r>
              <a:rPr lang="fr-FR" dirty="0"/>
              <a:t>Cliquez pour modifier les styles du</a:t>
            </a:r>
            <a:endParaRPr lang="en-CA" dirty="0"/>
          </a:p>
        </p:txBody>
      </p:sp>
      <p:sp>
        <p:nvSpPr>
          <p:cNvPr id="41" name="Espace réservé du texte 13"/>
          <p:cNvSpPr>
            <a:spLocks noGrp="1"/>
          </p:cNvSpPr>
          <p:nvPr>
            <p:ph type="body" sz="quarter" idx="22" hasCustomPrompt="1"/>
          </p:nvPr>
        </p:nvSpPr>
        <p:spPr>
          <a:xfrm>
            <a:off x="7986187" y="2414016"/>
            <a:ext cx="3462868" cy="466344"/>
          </a:xfrm>
        </p:spPr>
        <p:txBody>
          <a:bodyPr anchor="b" anchorCtr="0">
            <a:noAutofit/>
          </a:bodyPr>
          <a:lstStyle>
            <a:lvl1pPr marL="0" marR="0" indent="0" algn="l" defTabSz="914400" rtl="0" eaLnBrk="1" fontAlgn="auto" latinLnBrk="0" hangingPunct="1">
              <a:lnSpc>
                <a:spcPts val="1800"/>
              </a:lnSpc>
              <a:spcBef>
                <a:spcPts val="1200"/>
              </a:spcBef>
              <a:spcAft>
                <a:spcPts val="0"/>
              </a:spcAft>
              <a:buClr>
                <a:schemeClr val="tx2"/>
              </a:buClr>
              <a:buSzTx/>
              <a:buFont typeface="Arial" pitchFamily="34" charset="0"/>
              <a:buNone/>
              <a:tabLst/>
              <a:defRPr sz="1600" b="1">
                <a:latin typeface="Arial Narrow" pitchFamily="34" charset="0"/>
              </a:defRPr>
            </a:lvl1pPr>
          </a:lstStyle>
          <a:p>
            <a:pPr marL="0" marR="0" lvl="0" indent="0" algn="l" defTabSz="914400" rtl="0" eaLnBrk="1" fontAlgn="auto" latinLnBrk="0" hangingPunct="1">
              <a:lnSpc>
                <a:spcPts val="2000"/>
              </a:lnSpc>
              <a:spcBef>
                <a:spcPts val="1200"/>
              </a:spcBef>
              <a:spcAft>
                <a:spcPts val="0"/>
              </a:spcAft>
              <a:buClr>
                <a:schemeClr val="tx2"/>
              </a:buClr>
              <a:buSzTx/>
              <a:buFont typeface="Arial" pitchFamily="34" charset="0"/>
              <a:buNone/>
              <a:tabLst/>
              <a:defRPr/>
            </a:pPr>
            <a:r>
              <a:rPr lang="fr-FR" dirty="0"/>
              <a:t>CLIQUEZ POUR MODIFIER</a:t>
            </a:r>
            <a:endParaRPr lang="en-CA" dirty="0"/>
          </a:p>
        </p:txBody>
      </p:sp>
      <p:sp>
        <p:nvSpPr>
          <p:cNvPr id="42" name="Espace réservé du texte 13"/>
          <p:cNvSpPr>
            <a:spLocks noGrp="1"/>
          </p:cNvSpPr>
          <p:nvPr>
            <p:ph type="body" sz="quarter" idx="23" hasCustomPrompt="1"/>
          </p:nvPr>
        </p:nvSpPr>
        <p:spPr>
          <a:xfrm>
            <a:off x="745066" y="2414016"/>
            <a:ext cx="3460750" cy="466344"/>
          </a:xfrm>
        </p:spPr>
        <p:txBody>
          <a:bodyPr anchor="b" anchorCtr="0">
            <a:noAutofit/>
          </a:bodyPr>
          <a:lstStyle>
            <a:lvl1pPr marL="0" indent="0">
              <a:lnSpc>
                <a:spcPts val="1800"/>
              </a:lnSpc>
              <a:buNone/>
              <a:defRPr sz="1600" b="1">
                <a:solidFill>
                  <a:srgbClr val="7F7F7F"/>
                </a:solidFill>
                <a:latin typeface="Arial Narrow" pitchFamily="34" charset="0"/>
              </a:defRPr>
            </a:lvl1pPr>
          </a:lstStyle>
          <a:p>
            <a:pPr lvl="0"/>
            <a:r>
              <a:rPr lang="fr-FR" dirty="0"/>
              <a:t>CLIQUEZ POUR MODIFIER</a:t>
            </a:r>
            <a:endParaRPr lang="en-CA" dirty="0"/>
          </a:p>
        </p:txBody>
      </p:sp>
      <p:sp>
        <p:nvSpPr>
          <p:cNvPr id="43" name="Espace réservé du texte 13"/>
          <p:cNvSpPr>
            <a:spLocks noGrp="1"/>
          </p:cNvSpPr>
          <p:nvPr>
            <p:ph type="body" sz="quarter" idx="24" hasCustomPrompt="1"/>
          </p:nvPr>
        </p:nvSpPr>
        <p:spPr>
          <a:xfrm>
            <a:off x="4368802" y="2414016"/>
            <a:ext cx="3462868" cy="466344"/>
          </a:xfrm>
        </p:spPr>
        <p:txBody>
          <a:bodyPr anchor="b" anchorCtr="0">
            <a:noAutofit/>
          </a:bodyPr>
          <a:lstStyle>
            <a:lvl1pPr marL="0" marR="0" indent="0" algn="l" defTabSz="914400" rtl="0" eaLnBrk="1" fontAlgn="auto" latinLnBrk="0" hangingPunct="1">
              <a:lnSpc>
                <a:spcPts val="1800"/>
              </a:lnSpc>
              <a:spcBef>
                <a:spcPts val="1200"/>
              </a:spcBef>
              <a:spcAft>
                <a:spcPts val="0"/>
              </a:spcAft>
              <a:buClr>
                <a:schemeClr val="tx2"/>
              </a:buClr>
              <a:buSzTx/>
              <a:buFont typeface="Arial" pitchFamily="34" charset="0"/>
              <a:buNone/>
              <a:tabLst/>
              <a:defRPr sz="1600" b="1">
                <a:latin typeface="Arial Narrow" pitchFamily="34" charset="0"/>
              </a:defRPr>
            </a:lvl1pPr>
          </a:lstStyle>
          <a:p>
            <a:pPr marL="0" marR="0" lvl="0" indent="0" algn="l" defTabSz="914400" rtl="0" eaLnBrk="1" fontAlgn="auto" latinLnBrk="0" hangingPunct="1">
              <a:lnSpc>
                <a:spcPts val="2000"/>
              </a:lnSpc>
              <a:spcBef>
                <a:spcPts val="1200"/>
              </a:spcBef>
              <a:spcAft>
                <a:spcPts val="0"/>
              </a:spcAft>
              <a:buClr>
                <a:schemeClr val="tx2"/>
              </a:buClr>
              <a:buSzTx/>
              <a:buFont typeface="Arial" pitchFamily="34" charset="0"/>
              <a:buNone/>
              <a:tabLst/>
              <a:defRPr/>
            </a:pPr>
            <a:r>
              <a:rPr lang="fr-FR" dirty="0"/>
              <a:t>CLIQUEZ POUR MODIFIER</a:t>
            </a:r>
            <a:endParaRPr lang="en-CA" dirty="0"/>
          </a:p>
        </p:txBody>
      </p:sp>
      <p:sp>
        <p:nvSpPr>
          <p:cNvPr id="44" name="Forme en L 43"/>
          <p:cNvSpPr/>
          <p:nvPr userDrawn="1"/>
        </p:nvSpPr>
        <p:spPr>
          <a:xfrm rot="5400000" flipH="1" flipV="1">
            <a:off x="7558773" y="1955012"/>
            <a:ext cx="230280" cy="307040"/>
          </a:xfrm>
          <a:prstGeom prst="corner">
            <a:avLst>
              <a:gd name="adj1" fmla="val 31250"/>
              <a:gd name="adj2" fmla="val 30083"/>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Tree>
    <p:extLst>
      <p:ext uri="{BB962C8B-B14F-4D97-AF65-F5344CB8AC3E}">
        <p14:creationId xmlns:p14="http://schemas.microsoft.com/office/powerpoint/2010/main" val="40469853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hree-column title 2">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4364566" y="6483102"/>
            <a:ext cx="3414184" cy="237109"/>
          </a:xfrm>
          <a:prstGeom prst="rect">
            <a:avLst/>
          </a:prstGeom>
        </p:spPr>
        <p:txBody>
          <a:bodyPr/>
          <a:lstStyle/>
          <a:p>
            <a:fld id="{2949A182-AE3C-4010-8CE2-DA3A4577DDB3}"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14" name="Espace réservé du texte 13"/>
          <p:cNvSpPr>
            <a:spLocks noGrp="1"/>
          </p:cNvSpPr>
          <p:nvPr>
            <p:ph type="body" sz="quarter" idx="14"/>
          </p:nvPr>
        </p:nvSpPr>
        <p:spPr>
          <a:xfrm>
            <a:off x="7986187" y="4677986"/>
            <a:ext cx="3462868" cy="1805110"/>
          </a:xfrm>
        </p:spPr>
        <p:txBody>
          <a:bodyPr>
            <a:normAutofit/>
          </a:bodyPr>
          <a:lstStyle>
            <a:lvl1pPr marL="0" indent="0">
              <a:lnSpc>
                <a:spcPts val="1300"/>
              </a:lnSpc>
              <a:spcBef>
                <a:spcPts val="0"/>
              </a:spcBef>
              <a:buNone/>
              <a:defRPr sz="1200" b="0"/>
            </a:lvl1pPr>
          </a:lstStyle>
          <a:p>
            <a:pPr lvl="0"/>
            <a:r>
              <a:rPr lang="fr-FR" dirty="0"/>
              <a:t>Cliquez pour modifier les styles du</a:t>
            </a:r>
            <a:endParaRPr lang="en-CA" dirty="0"/>
          </a:p>
        </p:txBody>
      </p:sp>
      <p:sp>
        <p:nvSpPr>
          <p:cNvPr id="16" name="Espace réservé du texte 13"/>
          <p:cNvSpPr>
            <a:spLocks noGrp="1"/>
          </p:cNvSpPr>
          <p:nvPr>
            <p:ph type="body" sz="quarter" idx="16"/>
          </p:nvPr>
        </p:nvSpPr>
        <p:spPr>
          <a:xfrm>
            <a:off x="745067" y="4677986"/>
            <a:ext cx="3460750" cy="1805110"/>
          </a:xfrm>
        </p:spPr>
        <p:txBody>
          <a:bodyPr>
            <a:normAutofit/>
          </a:bodyPr>
          <a:lstStyle>
            <a:lvl1pPr marL="0" indent="0">
              <a:lnSpc>
                <a:spcPts val="1300"/>
              </a:lnSpc>
              <a:spcBef>
                <a:spcPts val="0"/>
              </a:spcBef>
              <a:buNone/>
              <a:defRPr sz="1200" b="0">
                <a:solidFill>
                  <a:schemeClr val="tx2"/>
                </a:solidFill>
              </a:defRPr>
            </a:lvl1pPr>
          </a:lstStyle>
          <a:p>
            <a:pPr lvl="0"/>
            <a:r>
              <a:rPr lang="fr-FR" dirty="0"/>
              <a:t>Cliquez pour modifier les styles du</a:t>
            </a:r>
            <a:endParaRPr lang="en-CA" dirty="0"/>
          </a:p>
        </p:txBody>
      </p:sp>
      <p:sp>
        <p:nvSpPr>
          <p:cNvPr id="20" name="Espace réservé du texte 13"/>
          <p:cNvSpPr>
            <a:spLocks noGrp="1"/>
          </p:cNvSpPr>
          <p:nvPr>
            <p:ph type="body" sz="quarter" idx="18"/>
          </p:nvPr>
        </p:nvSpPr>
        <p:spPr>
          <a:xfrm>
            <a:off x="4368804" y="4677986"/>
            <a:ext cx="3462868" cy="1805110"/>
          </a:xfrm>
        </p:spPr>
        <p:txBody>
          <a:bodyPr>
            <a:normAutofit/>
          </a:bodyPr>
          <a:lstStyle>
            <a:lvl1pPr marL="0" indent="0">
              <a:lnSpc>
                <a:spcPts val="1300"/>
              </a:lnSpc>
              <a:spcBef>
                <a:spcPts val="0"/>
              </a:spcBef>
              <a:buNone/>
              <a:defRPr sz="1200" b="0"/>
            </a:lvl1pPr>
          </a:lstStyle>
          <a:p>
            <a:pPr lvl="0"/>
            <a:r>
              <a:rPr lang="fr-FR" dirty="0"/>
              <a:t>Cliquez pour modifier les styles du</a:t>
            </a:r>
            <a:endParaRPr lang="en-CA" dirty="0"/>
          </a:p>
        </p:txBody>
      </p:sp>
      <p:cxnSp>
        <p:nvCxnSpPr>
          <p:cNvPr id="23" name="Connecteur droit 22"/>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21" name="Espace réservé du titre 1"/>
          <p:cNvSpPr>
            <a:spLocks noGrp="1"/>
          </p:cNvSpPr>
          <p:nvPr>
            <p:ph type="title"/>
          </p:nvPr>
        </p:nvSpPr>
        <p:spPr>
          <a:xfrm>
            <a:off x="745067" y="404334"/>
            <a:ext cx="7082365" cy="1589058"/>
          </a:xfrm>
          <a:prstGeom prst="rect">
            <a:avLst/>
          </a:prstGeom>
        </p:spPr>
        <p:txBody>
          <a:bodyPr vert="horz" lIns="0" tIns="0" rIns="0" bIns="0" rtlCol="0" anchor="ctr">
            <a:normAutofit/>
          </a:bodyPr>
          <a:lstStyle/>
          <a:p>
            <a:r>
              <a:rPr lang="fr-FR" dirty="0"/>
              <a:t>Cliquez pour modifier le style du titre</a:t>
            </a:r>
            <a:endParaRPr lang="en-CA" dirty="0"/>
          </a:p>
        </p:txBody>
      </p:sp>
      <p:sp>
        <p:nvSpPr>
          <p:cNvPr id="22" name="Forme en L 21"/>
          <p:cNvSpPr/>
          <p:nvPr userDrawn="1"/>
        </p:nvSpPr>
        <p:spPr>
          <a:xfrm rot="5400000">
            <a:off x="783447" y="135674"/>
            <a:ext cx="230280" cy="307040"/>
          </a:xfrm>
          <a:prstGeom prst="corner">
            <a:avLst>
              <a:gd name="adj1" fmla="val 31250"/>
              <a:gd name="adj2" fmla="val 30083"/>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35" name="Espace réservé du texte 13"/>
          <p:cNvSpPr>
            <a:spLocks noGrp="1"/>
          </p:cNvSpPr>
          <p:nvPr>
            <p:ph type="body" sz="quarter" idx="19"/>
          </p:nvPr>
        </p:nvSpPr>
        <p:spPr>
          <a:xfrm>
            <a:off x="7986187" y="2962784"/>
            <a:ext cx="3462868" cy="1632778"/>
          </a:xfrm>
        </p:spPr>
        <p:txBody>
          <a:bodyPr>
            <a:normAutofit/>
          </a:bodyPr>
          <a:lstStyle>
            <a:lvl1pPr marL="0" indent="0">
              <a:lnSpc>
                <a:spcPts val="1300"/>
              </a:lnSpc>
              <a:spcBef>
                <a:spcPts val="0"/>
              </a:spcBef>
              <a:buNone/>
              <a:defRPr sz="1200" b="0"/>
            </a:lvl1pPr>
          </a:lstStyle>
          <a:p>
            <a:pPr lvl="0"/>
            <a:r>
              <a:rPr lang="fr-FR" dirty="0"/>
              <a:t>Cliquez pour modifier les styles du</a:t>
            </a:r>
            <a:endParaRPr lang="en-CA" dirty="0"/>
          </a:p>
        </p:txBody>
      </p:sp>
      <p:sp>
        <p:nvSpPr>
          <p:cNvPr id="37" name="Espace réservé du texte 13"/>
          <p:cNvSpPr>
            <a:spLocks noGrp="1"/>
          </p:cNvSpPr>
          <p:nvPr>
            <p:ph type="body" sz="quarter" idx="20"/>
          </p:nvPr>
        </p:nvSpPr>
        <p:spPr>
          <a:xfrm>
            <a:off x="745066" y="2962784"/>
            <a:ext cx="3460750" cy="1632778"/>
          </a:xfrm>
        </p:spPr>
        <p:txBody>
          <a:bodyPr>
            <a:normAutofit/>
          </a:bodyPr>
          <a:lstStyle>
            <a:lvl1pPr marL="0" indent="0">
              <a:lnSpc>
                <a:spcPts val="1300"/>
              </a:lnSpc>
              <a:spcBef>
                <a:spcPts val="0"/>
              </a:spcBef>
              <a:buNone/>
              <a:defRPr sz="1200" b="0">
                <a:solidFill>
                  <a:schemeClr val="tx2"/>
                </a:solidFill>
              </a:defRPr>
            </a:lvl1pPr>
          </a:lstStyle>
          <a:p>
            <a:pPr lvl="0"/>
            <a:r>
              <a:rPr lang="fr-FR" dirty="0"/>
              <a:t>Cliquez pour modifier les styles du</a:t>
            </a:r>
            <a:endParaRPr lang="en-CA" dirty="0"/>
          </a:p>
        </p:txBody>
      </p:sp>
      <p:sp>
        <p:nvSpPr>
          <p:cNvPr id="39" name="Espace réservé du texte 13"/>
          <p:cNvSpPr>
            <a:spLocks noGrp="1"/>
          </p:cNvSpPr>
          <p:nvPr>
            <p:ph type="body" sz="quarter" idx="21"/>
          </p:nvPr>
        </p:nvSpPr>
        <p:spPr>
          <a:xfrm>
            <a:off x="4368802" y="2962784"/>
            <a:ext cx="3462868" cy="1632778"/>
          </a:xfrm>
        </p:spPr>
        <p:txBody>
          <a:bodyPr>
            <a:normAutofit/>
          </a:bodyPr>
          <a:lstStyle>
            <a:lvl1pPr marL="0" indent="0">
              <a:lnSpc>
                <a:spcPts val="1300"/>
              </a:lnSpc>
              <a:spcBef>
                <a:spcPts val="0"/>
              </a:spcBef>
              <a:buNone/>
              <a:defRPr sz="1200" b="0"/>
            </a:lvl1pPr>
          </a:lstStyle>
          <a:p>
            <a:pPr lvl="0"/>
            <a:r>
              <a:rPr lang="fr-FR" dirty="0"/>
              <a:t>Cliquez pour modifier les styles du</a:t>
            </a:r>
            <a:endParaRPr lang="en-CA" dirty="0"/>
          </a:p>
        </p:txBody>
      </p:sp>
      <p:sp>
        <p:nvSpPr>
          <p:cNvPr id="41" name="Espace réservé du texte 13"/>
          <p:cNvSpPr>
            <a:spLocks noGrp="1"/>
          </p:cNvSpPr>
          <p:nvPr>
            <p:ph type="body" sz="quarter" idx="22" hasCustomPrompt="1"/>
          </p:nvPr>
        </p:nvSpPr>
        <p:spPr>
          <a:xfrm>
            <a:off x="7986187" y="2414016"/>
            <a:ext cx="3462868" cy="466344"/>
          </a:xfrm>
        </p:spPr>
        <p:txBody>
          <a:bodyPr anchor="b" anchorCtr="0">
            <a:noAutofit/>
          </a:bodyPr>
          <a:lstStyle>
            <a:lvl1pPr marL="0" marR="0" indent="0" algn="l" defTabSz="914400" rtl="0" eaLnBrk="1" fontAlgn="auto" latinLnBrk="0" hangingPunct="1">
              <a:lnSpc>
                <a:spcPts val="1800"/>
              </a:lnSpc>
              <a:spcBef>
                <a:spcPts val="1200"/>
              </a:spcBef>
              <a:spcAft>
                <a:spcPts val="0"/>
              </a:spcAft>
              <a:buClr>
                <a:schemeClr val="tx2"/>
              </a:buClr>
              <a:buSzTx/>
              <a:buFont typeface="Arial" pitchFamily="34" charset="0"/>
              <a:buNone/>
              <a:tabLst/>
              <a:defRPr sz="1600" b="1">
                <a:latin typeface="Arial Narrow" pitchFamily="34" charset="0"/>
              </a:defRPr>
            </a:lvl1pPr>
          </a:lstStyle>
          <a:p>
            <a:pPr marL="0" marR="0" lvl="0" indent="0" algn="l" defTabSz="914400" rtl="0" eaLnBrk="1" fontAlgn="auto" latinLnBrk="0" hangingPunct="1">
              <a:lnSpc>
                <a:spcPts val="2000"/>
              </a:lnSpc>
              <a:spcBef>
                <a:spcPts val="1200"/>
              </a:spcBef>
              <a:spcAft>
                <a:spcPts val="0"/>
              </a:spcAft>
              <a:buClr>
                <a:schemeClr val="tx2"/>
              </a:buClr>
              <a:buSzTx/>
              <a:buFont typeface="Arial" pitchFamily="34" charset="0"/>
              <a:buNone/>
              <a:tabLst/>
              <a:defRPr/>
            </a:pPr>
            <a:r>
              <a:rPr lang="fr-FR" dirty="0"/>
              <a:t>CLIQUEZ POUR MODIFIER</a:t>
            </a:r>
            <a:endParaRPr lang="en-CA" dirty="0"/>
          </a:p>
        </p:txBody>
      </p:sp>
      <p:sp>
        <p:nvSpPr>
          <p:cNvPr id="42" name="Espace réservé du texte 13"/>
          <p:cNvSpPr>
            <a:spLocks noGrp="1"/>
          </p:cNvSpPr>
          <p:nvPr>
            <p:ph type="body" sz="quarter" idx="23" hasCustomPrompt="1"/>
          </p:nvPr>
        </p:nvSpPr>
        <p:spPr>
          <a:xfrm>
            <a:off x="745066" y="2414016"/>
            <a:ext cx="3460750" cy="466344"/>
          </a:xfrm>
        </p:spPr>
        <p:txBody>
          <a:bodyPr anchor="b" anchorCtr="0">
            <a:noAutofit/>
          </a:bodyPr>
          <a:lstStyle>
            <a:lvl1pPr marL="0" indent="0">
              <a:lnSpc>
                <a:spcPts val="1800"/>
              </a:lnSpc>
              <a:buNone/>
              <a:defRPr sz="1600" b="1">
                <a:solidFill>
                  <a:srgbClr val="7F7F7F"/>
                </a:solidFill>
                <a:latin typeface="Arial Narrow" pitchFamily="34" charset="0"/>
              </a:defRPr>
            </a:lvl1pPr>
          </a:lstStyle>
          <a:p>
            <a:pPr lvl="0"/>
            <a:r>
              <a:rPr lang="fr-FR" dirty="0"/>
              <a:t>CLIQUEZ POUR MODIFIER</a:t>
            </a:r>
            <a:endParaRPr lang="en-CA" dirty="0"/>
          </a:p>
        </p:txBody>
      </p:sp>
      <p:sp>
        <p:nvSpPr>
          <p:cNvPr id="43" name="Espace réservé du texte 13"/>
          <p:cNvSpPr>
            <a:spLocks noGrp="1"/>
          </p:cNvSpPr>
          <p:nvPr>
            <p:ph type="body" sz="quarter" idx="24" hasCustomPrompt="1"/>
          </p:nvPr>
        </p:nvSpPr>
        <p:spPr>
          <a:xfrm>
            <a:off x="4368802" y="2414016"/>
            <a:ext cx="3462868" cy="466344"/>
          </a:xfrm>
        </p:spPr>
        <p:txBody>
          <a:bodyPr anchor="b" anchorCtr="0">
            <a:noAutofit/>
          </a:bodyPr>
          <a:lstStyle>
            <a:lvl1pPr marL="0" marR="0" indent="0" algn="l" defTabSz="914400" rtl="0" eaLnBrk="1" fontAlgn="auto" latinLnBrk="0" hangingPunct="1">
              <a:lnSpc>
                <a:spcPts val="1800"/>
              </a:lnSpc>
              <a:spcBef>
                <a:spcPts val="1200"/>
              </a:spcBef>
              <a:spcAft>
                <a:spcPts val="0"/>
              </a:spcAft>
              <a:buClr>
                <a:schemeClr val="tx2"/>
              </a:buClr>
              <a:buSzTx/>
              <a:buFont typeface="Arial" pitchFamily="34" charset="0"/>
              <a:buNone/>
              <a:tabLst/>
              <a:defRPr sz="1600" b="1">
                <a:latin typeface="Arial Narrow" pitchFamily="34" charset="0"/>
              </a:defRPr>
            </a:lvl1pPr>
          </a:lstStyle>
          <a:p>
            <a:pPr marL="0" marR="0" lvl="0" indent="0" algn="l" defTabSz="914400" rtl="0" eaLnBrk="1" fontAlgn="auto" latinLnBrk="0" hangingPunct="1">
              <a:lnSpc>
                <a:spcPts val="2000"/>
              </a:lnSpc>
              <a:spcBef>
                <a:spcPts val="1200"/>
              </a:spcBef>
              <a:spcAft>
                <a:spcPts val="0"/>
              </a:spcAft>
              <a:buClr>
                <a:schemeClr val="tx2"/>
              </a:buClr>
              <a:buSzTx/>
              <a:buFont typeface="Arial" pitchFamily="34" charset="0"/>
              <a:buNone/>
              <a:tabLst/>
              <a:defRPr/>
            </a:pPr>
            <a:r>
              <a:rPr lang="fr-FR" dirty="0"/>
              <a:t>CLIQUEZ POUR MODIFIER</a:t>
            </a:r>
            <a:endParaRPr lang="en-CA" dirty="0"/>
          </a:p>
        </p:txBody>
      </p:sp>
      <p:sp>
        <p:nvSpPr>
          <p:cNvPr id="44" name="Forme en L 43"/>
          <p:cNvSpPr/>
          <p:nvPr userDrawn="1"/>
        </p:nvSpPr>
        <p:spPr>
          <a:xfrm rot="5400000" flipH="1" flipV="1">
            <a:off x="7558773" y="1955012"/>
            <a:ext cx="230280" cy="307040"/>
          </a:xfrm>
          <a:prstGeom prst="corner">
            <a:avLst>
              <a:gd name="adj1" fmla="val 31250"/>
              <a:gd name="adj2" fmla="val 30083"/>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Tree>
    <p:extLst>
      <p:ext uri="{BB962C8B-B14F-4D97-AF65-F5344CB8AC3E}">
        <p14:creationId xmlns:p14="http://schemas.microsoft.com/office/powerpoint/2010/main" val="22836087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Graphs">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4364566" y="6483102"/>
            <a:ext cx="3414184" cy="237109"/>
          </a:xfrm>
          <a:prstGeom prst="rect">
            <a:avLst/>
          </a:prstGeom>
        </p:spPr>
        <p:txBody>
          <a:bodyPr/>
          <a:lstStyle/>
          <a:p>
            <a:fld id="{2949A182-AE3C-4010-8CE2-DA3A4577DDB3}"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18" name="Espace réservé du titre 1"/>
          <p:cNvSpPr>
            <a:spLocks noGrp="1"/>
          </p:cNvSpPr>
          <p:nvPr>
            <p:ph type="title"/>
          </p:nvPr>
        </p:nvSpPr>
        <p:spPr>
          <a:xfrm>
            <a:off x="4364567" y="404334"/>
            <a:ext cx="7084484" cy="1589058"/>
          </a:xfrm>
          <a:prstGeom prst="rect">
            <a:avLst/>
          </a:prstGeom>
        </p:spPr>
        <p:txBody>
          <a:bodyPr vert="horz" lIns="0" tIns="0" rIns="0" bIns="0" rtlCol="0" anchor="ctr">
            <a:normAutofit/>
          </a:bodyPr>
          <a:lstStyle/>
          <a:p>
            <a:r>
              <a:rPr lang="fr-FR" dirty="0"/>
              <a:t>Cliquez pour modifier le style du titre</a:t>
            </a:r>
            <a:endParaRPr lang="en-CA" dirty="0"/>
          </a:p>
        </p:txBody>
      </p:sp>
      <p:sp>
        <p:nvSpPr>
          <p:cNvPr id="21" name="Forme en L 20"/>
          <p:cNvSpPr/>
          <p:nvPr userDrawn="1"/>
        </p:nvSpPr>
        <p:spPr>
          <a:xfrm rot="5400000">
            <a:off x="4402947" y="135674"/>
            <a:ext cx="230280" cy="307040"/>
          </a:xfrm>
          <a:prstGeom prst="corner">
            <a:avLst>
              <a:gd name="adj1" fmla="val 31250"/>
              <a:gd name="adj2" fmla="val 30083"/>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22" name="Forme en L 21"/>
          <p:cNvSpPr/>
          <p:nvPr userDrawn="1"/>
        </p:nvSpPr>
        <p:spPr>
          <a:xfrm rot="5400000" flipH="1" flipV="1">
            <a:off x="11178273" y="1955012"/>
            <a:ext cx="230280" cy="307040"/>
          </a:xfrm>
          <a:prstGeom prst="corner">
            <a:avLst>
              <a:gd name="adj1" fmla="val 31250"/>
              <a:gd name="adj2" fmla="val 30083"/>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cxnSp>
        <p:nvCxnSpPr>
          <p:cNvPr id="23" name="Connecteur droit 22"/>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25" name="Espace réservé du graphique 24"/>
          <p:cNvSpPr>
            <a:spLocks noGrp="1"/>
          </p:cNvSpPr>
          <p:nvPr>
            <p:ph type="chart" sz="quarter" idx="13"/>
          </p:nvPr>
        </p:nvSpPr>
        <p:spPr>
          <a:xfrm>
            <a:off x="745067" y="2386013"/>
            <a:ext cx="10701867" cy="4097083"/>
          </a:xfrm>
        </p:spPr>
        <p:txBody>
          <a:bodyPr/>
          <a:lstStyle/>
          <a:p>
            <a:endParaRPr lang="en-CA"/>
          </a:p>
        </p:txBody>
      </p:sp>
      <p:sp>
        <p:nvSpPr>
          <p:cNvPr id="26" name="Rectangle 25"/>
          <p:cNvSpPr/>
          <p:nvPr userDrawn="1"/>
        </p:nvSpPr>
        <p:spPr>
          <a:xfrm>
            <a:off x="4366688" y="5541264"/>
            <a:ext cx="7082367" cy="5486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spcBef>
                <a:spcPts val="300"/>
              </a:spcBef>
            </a:pPr>
            <a:endParaRPr lang="en-CA" sz="1800">
              <a:solidFill>
                <a:prstClr val="white"/>
              </a:solidFill>
            </a:endParaRPr>
          </a:p>
        </p:txBody>
      </p:sp>
      <p:sp>
        <p:nvSpPr>
          <p:cNvPr id="12" name="Espace réservé du texte 13"/>
          <p:cNvSpPr>
            <a:spLocks noGrp="1"/>
          </p:cNvSpPr>
          <p:nvPr>
            <p:ph type="body" sz="quarter" idx="17"/>
          </p:nvPr>
        </p:nvSpPr>
        <p:spPr>
          <a:xfrm>
            <a:off x="4364569" y="5623561"/>
            <a:ext cx="7084485" cy="777240"/>
          </a:xfrm>
        </p:spPr>
        <p:txBody>
          <a:bodyPr>
            <a:normAutofit/>
          </a:bodyPr>
          <a:lstStyle>
            <a:lvl1pPr marL="0" indent="0">
              <a:lnSpc>
                <a:spcPts val="1300"/>
              </a:lnSpc>
              <a:spcBef>
                <a:spcPts val="600"/>
              </a:spcBef>
              <a:buNone/>
              <a:defRPr sz="1200" b="0"/>
            </a:lvl1pPr>
          </a:lstStyle>
          <a:p>
            <a:pPr lvl="0"/>
            <a:r>
              <a:rPr lang="fr-FR" dirty="0"/>
              <a:t>Cliquez pour modifier les styles du</a:t>
            </a:r>
          </a:p>
        </p:txBody>
      </p:sp>
    </p:spTree>
    <p:extLst>
      <p:ext uri="{BB962C8B-B14F-4D97-AF65-F5344CB8AC3E}">
        <p14:creationId xmlns:p14="http://schemas.microsoft.com/office/powerpoint/2010/main" val="20076082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CA"/>
          </a:p>
        </p:txBody>
      </p:sp>
      <p:sp>
        <p:nvSpPr>
          <p:cNvPr id="3" name="Espace réservé de la date 2"/>
          <p:cNvSpPr>
            <a:spLocks noGrp="1"/>
          </p:cNvSpPr>
          <p:nvPr>
            <p:ph type="dt" sz="half" idx="10"/>
          </p:nvPr>
        </p:nvSpPr>
        <p:spPr>
          <a:xfrm>
            <a:off x="609599" y="6356356"/>
            <a:ext cx="2844800" cy="365125"/>
          </a:xfrm>
          <a:prstGeom prst="rect">
            <a:avLst/>
          </a:prstGeom>
        </p:spPr>
        <p:txBody>
          <a:bodyPr/>
          <a:lstStyle/>
          <a:p>
            <a:fld id="{F6E3622C-6126-4886-BCF5-7090F1C861E2}" type="datetime1">
              <a:rPr lang="fr-FR" smtClean="0">
                <a:solidFill>
                  <a:srgbClr val="000000">
                    <a:tint val="75000"/>
                  </a:srgbClr>
                </a:solidFill>
              </a:rPr>
              <a:pPr/>
              <a:t>15/09/2023</a:t>
            </a:fld>
            <a:endParaRPr lang="en-CA">
              <a:solidFill>
                <a:srgbClr val="000000">
                  <a:tint val="75000"/>
                </a:srgbClr>
              </a:solidFill>
            </a:endParaRPr>
          </a:p>
        </p:txBody>
      </p:sp>
      <p:sp>
        <p:nvSpPr>
          <p:cNvPr id="4" name="Espace réservé du pied de page 3"/>
          <p:cNvSpPr>
            <a:spLocks noGrp="1"/>
          </p:cNvSpPr>
          <p:nvPr>
            <p:ph type="ftr" sz="quarter" idx="11"/>
          </p:nvPr>
        </p:nvSpPr>
        <p:spPr/>
        <p:txBody>
          <a:bodyPr/>
          <a:lstStyle/>
          <a:p>
            <a:r>
              <a:rPr lang="en-CA">
                <a:solidFill>
                  <a:srgbClr val="000000">
                    <a:tint val="75000"/>
                  </a:srgbClr>
                </a:solidFill>
              </a:rPr>
              <a:t>CROP</a:t>
            </a:r>
          </a:p>
        </p:txBody>
      </p:sp>
      <p:sp>
        <p:nvSpPr>
          <p:cNvPr id="5" name="Espace réservé du numéro de diapositive 4"/>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Tree>
    <p:extLst>
      <p:ext uri="{BB962C8B-B14F-4D97-AF65-F5344CB8AC3E}">
        <p14:creationId xmlns:p14="http://schemas.microsoft.com/office/powerpoint/2010/main" val="23585009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Movie Slide">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dirty="0" err="1"/>
              <a:t>Video</a:t>
            </a:r>
            <a:r>
              <a:rPr lang="fr-FR" dirty="0"/>
              <a:t> </a:t>
            </a:r>
            <a:r>
              <a:rPr lang="fr-FR" dirty="0" err="1"/>
              <a:t>Slide</a:t>
            </a:r>
            <a:endParaRPr lang="fr-CA" dirty="0"/>
          </a:p>
        </p:txBody>
      </p:sp>
      <p:sp>
        <p:nvSpPr>
          <p:cNvPr id="3" name="Espace réservé du pied de page 2"/>
          <p:cNvSpPr>
            <a:spLocks noGrp="1"/>
          </p:cNvSpPr>
          <p:nvPr>
            <p:ph type="ftr" sz="quarter" idx="10"/>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4" name="Espace réservé du numéro de diapositive 3"/>
          <p:cNvSpPr>
            <a:spLocks noGrp="1"/>
          </p:cNvSpPr>
          <p:nvPr>
            <p:ph type="sldNum" sz="quarter" idx="11"/>
          </p:nvPr>
        </p:nvSpPr>
        <p:spPr/>
        <p:txBody>
          <a:bodyPr/>
          <a:lstStyle/>
          <a:p>
            <a:fld id="{E7B58D81-04C7-47EB-9B1C-20051A4D7758}" type="slidenum">
              <a:rPr lang="en-CA" smtClean="0">
                <a:solidFill>
                  <a:srgbClr val="000000">
                    <a:tint val="75000"/>
                  </a:srgbClr>
                </a:solidFill>
              </a:rPr>
              <a:pPr/>
              <a:t>‹N°›</a:t>
            </a:fld>
            <a:endParaRPr lang="en-CA" dirty="0">
              <a:solidFill>
                <a:srgbClr val="000000">
                  <a:tint val="75000"/>
                </a:srgbClr>
              </a:solidFill>
            </a:endParaRPr>
          </a:p>
        </p:txBody>
      </p:sp>
      <p:sp>
        <p:nvSpPr>
          <p:cNvPr id="5" name="Espace réservé de la date 4"/>
          <p:cNvSpPr>
            <a:spLocks noGrp="1"/>
          </p:cNvSpPr>
          <p:nvPr>
            <p:ph type="dt" sz="half" idx="12"/>
          </p:nvPr>
        </p:nvSpPr>
        <p:spPr/>
        <p:txBody>
          <a:bodyPr/>
          <a:lstStyle/>
          <a:p>
            <a:fld id="{E87B434C-9450-4FD0-A3BB-FC343C76F50C}" type="datetime1">
              <a:rPr lang="fr-FR" smtClean="0">
                <a:solidFill>
                  <a:srgbClr val="000000">
                    <a:tint val="75000"/>
                  </a:srgbClr>
                </a:solidFill>
              </a:rPr>
              <a:pPr/>
              <a:t>15/09/2023</a:t>
            </a:fld>
            <a:endParaRPr lang="en-CA">
              <a:solidFill>
                <a:srgbClr val="000000">
                  <a:tint val="75000"/>
                </a:srgbClr>
              </a:solidFill>
            </a:endParaRPr>
          </a:p>
        </p:txBody>
      </p:sp>
    </p:spTree>
    <p:extLst>
      <p:ext uri="{BB962C8B-B14F-4D97-AF65-F5344CB8AC3E}">
        <p14:creationId xmlns:p14="http://schemas.microsoft.com/office/powerpoint/2010/main" val="40897412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10_Titre et contenu ">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CA"/>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14E21B0B-A824-4C71-8B52-BEA968808D82}"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9" name="Espace réservé du contenu 8"/>
          <p:cNvSpPr>
            <a:spLocks noGrp="1"/>
          </p:cNvSpPr>
          <p:nvPr>
            <p:ph sz="quarter" idx="14"/>
          </p:nvPr>
        </p:nvSpPr>
        <p:spPr>
          <a:xfrm>
            <a:off x="745069" y="1517272"/>
            <a:ext cx="10703984" cy="4935473"/>
          </a:xfrm>
        </p:spPr>
        <p:txBody>
          <a:bodyPr/>
          <a:lstStyle/>
          <a:p>
            <a:pPr lvl="0"/>
            <a:r>
              <a:rPr lang="fr-FR" dirty="0"/>
              <a:t>Cliquez pour modifier</a:t>
            </a:r>
            <a:endParaRPr lang="en-CA" dirty="0"/>
          </a:p>
        </p:txBody>
      </p:sp>
      <p:cxnSp>
        <p:nvCxnSpPr>
          <p:cNvPr id="12" name="Connecteur droit 11"/>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45069" y="1381125"/>
            <a:ext cx="7082367" cy="5486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Tree>
    <p:extLst>
      <p:ext uri="{BB962C8B-B14F-4D97-AF65-F5344CB8AC3E}">
        <p14:creationId xmlns:p14="http://schemas.microsoft.com/office/powerpoint/2010/main" val="8476091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userDrawn="1">
  <p:cSld name="6_Transition Pag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Espace réservé du contenu 2"/>
          <p:cNvSpPr>
            <a:spLocks noGrp="1"/>
          </p:cNvSpPr>
          <p:nvPr>
            <p:ph idx="1" hasCustomPrompt="1"/>
          </p:nvPr>
        </p:nvSpPr>
        <p:spPr>
          <a:xfrm>
            <a:off x="745072" y="1699260"/>
            <a:ext cx="8941137" cy="2594674"/>
          </a:xfrm>
        </p:spPr>
        <p:txBody>
          <a:bodyPr anchor="b" anchorCtr="0">
            <a:normAutofit/>
          </a:bodyPr>
          <a:lstStyle>
            <a:lvl1pPr marL="0" indent="0">
              <a:spcBef>
                <a:spcPts val="0"/>
              </a:spcBef>
              <a:buClr>
                <a:schemeClr val="bg1"/>
              </a:buClr>
              <a:buNone/>
              <a:tabLst>
                <a:tab pos="5084763" algn="r"/>
              </a:tabLst>
              <a:defRPr sz="3300" b="1" u="none">
                <a:solidFill>
                  <a:schemeClr val="bg1"/>
                </a:solidFill>
                <a:latin typeface="Arial" pitchFamily="34" charset="0"/>
                <a:cs typeface="Arial" pitchFamily="34" charset="0"/>
              </a:defRPr>
            </a:lvl1pPr>
            <a:lvl2pPr>
              <a:buClr>
                <a:schemeClr val="bg1"/>
              </a:buClr>
              <a:buNone/>
              <a:defRPr>
                <a:solidFill>
                  <a:schemeClr val="bg1"/>
                </a:solidFill>
              </a:defRPr>
            </a:lvl2pPr>
            <a:lvl3pPr>
              <a:buClr>
                <a:schemeClr val="bg1"/>
              </a:buClr>
              <a:buNone/>
              <a:defRPr>
                <a:solidFill>
                  <a:schemeClr val="bg1"/>
                </a:solidFill>
              </a:defRPr>
            </a:lvl3pPr>
            <a:lvl4pPr>
              <a:buClr>
                <a:schemeClr val="bg1"/>
              </a:buClr>
              <a:buNone/>
              <a:defRPr>
                <a:solidFill>
                  <a:schemeClr val="bg1"/>
                </a:solidFill>
              </a:defRPr>
            </a:lvl4pPr>
            <a:lvl5pPr>
              <a:buClr>
                <a:schemeClr val="bg1"/>
              </a:buClr>
              <a:buNone/>
              <a:defRPr>
                <a:solidFill>
                  <a:schemeClr val="bg1"/>
                </a:solidFill>
              </a:defRPr>
            </a:lvl5pPr>
          </a:lstStyle>
          <a:p>
            <a:pPr lvl="0"/>
            <a:r>
              <a:rPr lang="fr-FR" dirty="0"/>
              <a:t>CLIQUEZ POUR MODIFIER LES STYLES DU TEXTE DU MASQUE</a:t>
            </a:r>
          </a:p>
        </p:txBody>
      </p:sp>
      <p:sp>
        <p:nvSpPr>
          <p:cNvPr id="12" name="Rectangle 11"/>
          <p:cNvSpPr/>
          <p:nvPr userDrawn="1"/>
        </p:nvSpPr>
        <p:spPr>
          <a:xfrm>
            <a:off x="745068" y="4430713"/>
            <a:ext cx="7082365" cy="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21" name="Espace réservé du texte 20"/>
          <p:cNvSpPr>
            <a:spLocks noGrp="1"/>
          </p:cNvSpPr>
          <p:nvPr userDrawn="1">
            <p:ph type="body" sz="quarter" idx="10" hasCustomPrompt="1"/>
          </p:nvPr>
        </p:nvSpPr>
        <p:spPr>
          <a:xfrm>
            <a:off x="745070" y="4522540"/>
            <a:ext cx="7082367" cy="347663"/>
          </a:xfrm>
        </p:spPr>
        <p:txBody>
          <a:bodyPr>
            <a:normAutofit/>
          </a:bodyPr>
          <a:lstStyle>
            <a:lvl1pPr>
              <a:defRPr sz="1200">
                <a:solidFill>
                  <a:schemeClr val="bg1"/>
                </a:solidFill>
                <a:latin typeface="Arial Narrow"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a:t>CLIQUEZ POUR MODIFIER LES STYLES DU TEXTE DU MASQUE</a:t>
            </a:r>
          </a:p>
        </p:txBody>
      </p:sp>
      <p:sp>
        <p:nvSpPr>
          <p:cNvPr id="9" name="Forme en L 8"/>
          <p:cNvSpPr/>
          <p:nvPr userDrawn="1"/>
        </p:nvSpPr>
        <p:spPr>
          <a:xfrm rot="5400000">
            <a:off x="763557" y="6011412"/>
            <a:ext cx="110938" cy="147917"/>
          </a:xfrm>
          <a:prstGeom prst="corner">
            <a:avLst>
              <a:gd name="adj1" fmla="val 31250"/>
              <a:gd name="adj2" fmla="val 30083"/>
            </a:avLst>
          </a:prstGeom>
          <a:solidFill>
            <a:sysClr val="window" lastClr="FFFFFF"/>
          </a:solidFill>
          <a:ln w="25400" cap="flat" cmpd="sng" algn="ctr">
            <a:noFill/>
            <a:prstDash val="solid"/>
          </a:ln>
          <a:effectLst/>
        </p:spPr>
        <p:txBody>
          <a:bodyPr rtlCol="0" anchor="ctr"/>
          <a:lstStyle/>
          <a:p>
            <a:pPr algn="ctr">
              <a:defRPr/>
            </a:pPr>
            <a:endParaRPr lang="en-CA" sz="1800" kern="0">
              <a:solidFill>
                <a:sysClr val="window" lastClr="FFFFFF"/>
              </a:solidFill>
            </a:endParaRPr>
          </a:p>
        </p:txBody>
      </p:sp>
      <p:sp>
        <p:nvSpPr>
          <p:cNvPr id="10" name="Espace réservé du texte 6"/>
          <p:cNvSpPr txBox="1">
            <a:spLocks/>
          </p:cNvSpPr>
          <p:nvPr userDrawn="1"/>
        </p:nvSpPr>
        <p:spPr>
          <a:xfrm>
            <a:off x="759245" y="6062305"/>
            <a:ext cx="3663897" cy="293969"/>
          </a:xfrm>
          <a:prstGeom prst="rect">
            <a:avLst/>
          </a:prstGeom>
        </p:spPr>
        <p:txBody>
          <a:bodyPr/>
          <a:lstStyle>
            <a:lvl1pPr marL="0" indent="0" algn="l" defTabSz="914400" rtl="0" eaLnBrk="1" latinLnBrk="0" hangingPunct="1">
              <a:spcBef>
                <a:spcPct val="20000"/>
              </a:spcBef>
              <a:buFont typeface="Arial" pitchFamily="34" charset="0"/>
              <a:buNone/>
              <a:defRPr sz="3200" b="1" kern="1200">
                <a:solidFill>
                  <a:schemeClr val="bg1"/>
                </a:solidFill>
                <a:latin typeface="TSTAR"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fr-CA" sz="1800" dirty="0">
                <a:solidFill>
                  <a:prstClr val="white"/>
                </a:solidFill>
                <a:latin typeface="Arial" pitchFamily="34" charset="0"/>
                <a:cs typeface="Arial" pitchFamily="34" charset="0"/>
              </a:rPr>
              <a:t>life to </a:t>
            </a:r>
            <a:r>
              <a:rPr lang="fr-CA" sz="1800" dirty="0" err="1">
                <a:solidFill>
                  <a:prstClr val="white"/>
                </a:solidFill>
                <a:latin typeface="Arial" pitchFamily="34" charset="0"/>
                <a:cs typeface="Arial" pitchFamily="34" charset="0"/>
              </a:rPr>
              <a:t>ideas</a:t>
            </a:r>
            <a:endParaRPr lang="fr-CA" sz="1800" noProof="0" dirty="0">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2764169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Back Cover Page">
    <p:bg>
      <p:bgPr>
        <a:solidFill>
          <a:schemeClr val="tx2"/>
        </a:solidFill>
        <a:effectLst/>
      </p:bgPr>
    </p:bg>
    <p:spTree>
      <p:nvGrpSpPr>
        <p:cNvPr id="1" name=""/>
        <p:cNvGrpSpPr/>
        <p:nvPr/>
      </p:nvGrpSpPr>
      <p:grpSpPr>
        <a:xfrm>
          <a:off x="0" y="0"/>
          <a:ext cx="0" cy="0"/>
          <a:chOff x="0" y="0"/>
          <a:chExt cx="0" cy="0"/>
        </a:xfrm>
      </p:grpSpPr>
      <p:pic>
        <p:nvPicPr>
          <p:cNvPr id="13" name="Image 12" descr="CROP-Logo.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59244" y="846897"/>
            <a:ext cx="3462867" cy="1324546"/>
          </a:xfrm>
          <a:prstGeom prst="rect">
            <a:avLst/>
          </a:prstGeom>
        </p:spPr>
      </p:pic>
      <p:sp>
        <p:nvSpPr>
          <p:cNvPr id="11" name="Rectangle 10"/>
          <p:cNvSpPr/>
          <p:nvPr userDrawn="1"/>
        </p:nvSpPr>
        <p:spPr>
          <a:xfrm>
            <a:off x="745072" y="3612502"/>
            <a:ext cx="5265588" cy="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cxnSp>
        <p:nvCxnSpPr>
          <p:cNvPr id="16" name="Connecteur droit 15"/>
          <p:cNvCxnSpPr/>
          <p:nvPr userDrawn="1"/>
        </p:nvCxnSpPr>
        <p:spPr>
          <a:xfrm>
            <a:off x="745068" y="4055262"/>
            <a:ext cx="5265589"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userDrawn="1"/>
        </p:nvSpPr>
        <p:spPr>
          <a:xfrm>
            <a:off x="745072" y="2393950"/>
            <a:ext cx="5265588" cy="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cxnSp>
        <p:nvCxnSpPr>
          <p:cNvPr id="22" name="Connecteur droit 21"/>
          <p:cNvCxnSpPr/>
          <p:nvPr userDrawn="1"/>
        </p:nvCxnSpPr>
        <p:spPr>
          <a:xfrm>
            <a:off x="745068" y="2836710"/>
            <a:ext cx="5265589"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userDrawn="1"/>
        </p:nvCxnSpPr>
        <p:spPr>
          <a:xfrm>
            <a:off x="745068" y="3224606"/>
            <a:ext cx="5265589"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Espace réservé du texte 13"/>
          <p:cNvSpPr>
            <a:spLocks noGrp="1"/>
          </p:cNvSpPr>
          <p:nvPr>
            <p:ph type="body" sz="quarter" idx="15" hasCustomPrompt="1"/>
          </p:nvPr>
        </p:nvSpPr>
        <p:spPr>
          <a:xfrm>
            <a:off x="745068" y="2512250"/>
            <a:ext cx="5278965" cy="1081964"/>
          </a:xfrm>
        </p:spPr>
        <p:txBody>
          <a:bodyPr>
            <a:noAutofit/>
          </a:bodyPr>
          <a:lstStyle>
            <a:lvl1pPr>
              <a:defRPr sz="1800" b="0">
                <a:solidFill>
                  <a:schemeClr val="bg1"/>
                </a:solidFill>
                <a:latin typeface="Arial Narrow" pitchFamily="34" charset="0"/>
              </a:defRPr>
            </a:lvl1pPr>
            <a:lvl2pPr>
              <a:spcBef>
                <a:spcPts val="900"/>
              </a:spcBef>
              <a:defRPr sz="1800" baseline="0">
                <a:solidFill>
                  <a:schemeClr val="bg1"/>
                </a:solidFill>
                <a:latin typeface="Arial Narrow" pitchFamily="34" charset="0"/>
              </a:defRPr>
            </a:lvl2pPr>
            <a:lvl3pPr>
              <a:defRPr sz="1800">
                <a:solidFill>
                  <a:schemeClr val="bg1"/>
                </a:solidFill>
                <a:latin typeface="Arial Narrow" pitchFamily="34" charset="0"/>
              </a:defRPr>
            </a:lvl3pPr>
            <a:lvl4pPr>
              <a:defRPr sz="1800">
                <a:solidFill>
                  <a:schemeClr val="bg1"/>
                </a:solidFill>
                <a:latin typeface="Arial Narrow" pitchFamily="34" charset="0"/>
              </a:defRPr>
            </a:lvl4pPr>
            <a:lvl5pPr>
              <a:defRPr sz="1800">
                <a:solidFill>
                  <a:schemeClr val="bg1"/>
                </a:solidFill>
                <a:latin typeface="Arial Narrow" pitchFamily="34" charset="0"/>
              </a:defRPr>
            </a:lvl5pPr>
          </a:lstStyle>
          <a:p>
            <a:pPr lvl="0"/>
            <a:r>
              <a:rPr lang="fr-FR" dirty="0"/>
              <a:t>550, RUE SHERBROOKE OUEST</a:t>
            </a:r>
          </a:p>
          <a:p>
            <a:pPr lvl="1"/>
            <a:r>
              <a:rPr lang="fr-FR" dirty="0"/>
              <a:t>MONTREAL (QUÉBEC) H3A 1B9</a:t>
            </a:r>
          </a:p>
          <a:p>
            <a:pPr lvl="1"/>
            <a:r>
              <a:rPr lang="fr-FR" dirty="0"/>
              <a:t>BUREAU 900 – TOUR EST</a:t>
            </a:r>
          </a:p>
        </p:txBody>
      </p:sp>
      <p:sp>
        <p:nvSpPr>
          <p:cNvPr id="20" name="Espace réservé du texte 13"/>
          <p:cNvSpPr>
            <a:spLocks noGrp="1"/>
          </p:cNvSpPr>
          <p:nvPr>
            <p:ph type="body" sz="quarter" idx="16" hasCustomPrompt="1"/>
          </p:nvPr>
        </p:nvSpPr>
        <p:spPr>
          <a:xfrm>
            <a:off x="745068" y="3731374"/>
            <a:ext cx="5278965" cy="1081964"/>
          </a:xfrm>
        </p:spPr>
        <p:txBody>
          <a:bodyPr>
            <a:noAutofit/>
          </a:bodyPr>
          <a:lstStyle>
            <a:lvl1pPr>
              <a:defRPr sz="1800" b="0">
                <a:solidFill>
                  <a:schemeClr val="bg1"/>
                </a:solidFill>
                <a:latin typeface="Arial Narrow" pitchFamily="34" charset="0"/>
              </a:defRPr>
            </a:lvl1pPr>
            <a:lvl2pPr>
              <a:spcBef>
                <a:spcPts val="900"/>
              </a:spcBef>
              <a:defRPr sz="1800">
                <a:solidFill>
                  <a:schemeClr val="bg1"/>
                </a:solidFill>
                <a:latin typeface="Arial Narrow" pitchFamily="34" charset="0"/>
              </a:defRPr>
            </a:lvl2pPr>
            <a:lvl3pPr>
              <a:defRPr sz="1800">
                <a:solidFill>
                  <a:schemeClr val="bg1"/>
                </a:solidFill>
                <a:latin typeface="Arial Narrow" pitchFamily="34" charset="0"/>
              </a:defRPr>
            </a:lvl3pPr>
            <a:lvl4pPr>
              <a:defRPr sz="1800">
                <a:solidFill>
                  <a:schemeClr val="bg1"/>
                </a:solidFill>
                <a:latin typeface="Arial Narrow" pitchFamily="34" charset="0"/>
              </a:defRPr>
            </a:lvl4pPr>
            <a:lvl5pPr>
              <a:defRPr sz="1800">
                <a:solidFill>
                  <a:schemeClr val="bg1"/>
                </a:solidFill>
                <a:latin typeface="Arial Narrow" pitchFamily="34" charset="0"/>
              </a:defRPr>
            </a:lvl5pPr>
          </a:lstStyle>
          <a:p>
            <a:pPr lvl="0"/>
            <a:r>
              <a:rPr lang="fr-FR" dirty="0"/>
              <a:t>T 514 849-8086</a:t>
            </a:r>
          </a:p>
          <a:p>
            <a:pPr lvl="1"/>
            <a:r>
              <a:rPr lang="fr-FR" dirty="0"/>
              <a:t>www.crop.ca</a:t>
            </a:r>
          </a:p>
        </p:txBody>
      </p:sp>
      <p:sp>
        <p:nvSpPr>
          <p:cNvPr id="14" name="Forme en L 13"/>
          <p:cNvSpPr/>
          <p:nvPr userDrawn="1"/>
        </p:nvSpPr>
        <p:spPr>
          <a:xfrm rot="5400000">
            <a:off x="763557" y="5001277"/>
            <a:ext cx="110938" cy="147917"/>
          </a:xfrm>
          <a:prstGeom prst="corner">
            <a:avLst>
              <a:gd name="adj1" fmla="val 31250"/>
              <a:gd name="adj2" fmla="val 30083"/>
            </a:avLst>
          </a:prstGeom>
          <a:solidFill>
            <a:sysClr val="window" lastClr="FFFFFF"/>
          </a:solidFill>
          <a:ln w="25400" cap="flat" cmpd="sng" algn="ctr">
            <a:noFill/>
            <a:prstDash val="solid"/>
          </a:ln>
          <a:effectLst/>
        </p:spPr>
        <p:txBody>
          <a:bodyPr rtlCol="0" anchor="ctr"/>
          <a:lstStyle/>
          <a:p>
            <a:pPr algn="ctr">
              <a:defRPr/>
            </a:pPr>
            <a:endParaRPr lang="en-CA" sz="1800" kern="0">
              <a:solidFill>
                <a:sysClr val="window" lastClr="FFFFFF"/>
              </a:solidFill>
            </a:endParaRPr>
          </a:p>
        </p:txBody>
      </p:sp>
      <p:sp>
        <p:nvSpPr>
          <p:cNvPr id="15" name="Espace réservé du texte 6"/>
          <p:cNvSpPr txBox="1">
            <a:spLocks/>
          </p:cNvSpPr>
          <p:nvPr userDrawn="1"/>
        </p:nvSpPr>
        <p:spPr>
          <a:xfrm>
            <a:off x="759245" y="5052170"/>
            <a:ext cx="3663897" cy="293969"/>
          </a:xfrm>
          <a:prstGeom prst="rect">
            <a:avLst/>
          </a:prstGeom>
        </p:spPr>
        <p:txBody>
          <a:bodyPr/>
          <a:lstStyle>
            <a:lvl1pPr marL="0" indent="0" algn="l" defTabSz="914400" rtl="0" eaLnBrk="1" latinLnBrk="0" hangingPunct="1">
              <a:spcBef>
                <a:spcPct val="20000"/>
              </a:spcBef>
              <a:buFont typeface="Arial" pitchFamily="34" charset="0"/>
              <a:buNone/>
              <a:defRPr sz="3200" b="1" kern="1200">
                <a:solidFill>
                  <a:schemeClr val="bg1"/>
                </a:solidFill>
                <a:latin typeface="TSTAR"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800" dirty="0">
                <a:solidFill>
                  <a:prstClr val="white"/>
                </a:solidFill>
                <a:latin typeface="Arial" pitchFamily="34" charset="0"/>
                <a:cs typeface="Arial" pitchFamily="34" charset="0"/>
              </a:rPr>
              <a:t>life to ideas</a:t>
            </a:r>
            <a:endParaRPr lang="en-CA" sz="1800" dirty="0">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3681688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2_Back Cover Pag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13" name="Image 12" descr="CROP-Logo.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59244" y="846897"/>
            <a:ext cx="3462867" cy="1324546"/>
          </a:xfrm>
          <a:prstGeom prst="rect">
            <a:avLst/>
          </a:prstGeom>
        </p:spPr>
      </p:pic>
      <p:sp>
        <p:nvSpPr>
          <p:cNvPr id="11" name="Rectangle 10"/>
          <p:cNvSpPr/>
          <p:nvPr userDrawn="1"/>
        </p:nvSpPr>
        <p:spPr>
          <a:xfrm>
            <a:off x="745072" y="3612502"/>
            <a:ext cx="5265588" cy="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cxnSp>
        <p:nvCxnSpPr>
          <p:cNvPr id="16" name="Connecteur droit 15"/>
          <p:cNvCxnSpPr/>
          <p:nvPr userDrawn="1"/>
        </p:nvCxnSpPr>
        <p:spPr>
          <a:xfrm>
            <a:off x="745068" y="4055262"/>
            <a:ext cx="5265589"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userDrawn="1"/>
        </p:nvSpPr>
        <p:spPr>
          <a:xfrm>
            <a:off x="745072" y="2393950"/>
            <a:ext cx="5265588" cy="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cxnSp>
        <p:nvCxnSpPr>
          <p:cNvPr id="22" name="Connecteur droit 21"/>
          <p:cNvCxnSpPr/>
          <p:nvPr userDrawn="1"/>
        </p:nvCxnSpPr>
        <p:spPr>
          <a:xfrm>
            <a:off x="745068" y="2836710"/>
            <a:ext cx="5265589"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userDrawn="1"/>
        </p:nvCxnSpPr>
        <p:spPr>
          <a:xfrm>
            <a:off x="745068" y="3224606"/>
            <a:ext cx="5265589"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Espace réservé du texte 13"/>
          <p:cNvSpPr>
            <a:spLocks noGrp="1"/>
          </p:cNvSpPr>
          <p:nvPr>
            <p:ph type="body" sz="quarter" idx="15" hasCustomPrompt="1"/>
          </p:nvPr>
        </p:nvSpPr>
        <p:spPr>
          <a:xfrm>
            <a:off x="745068" y="2512250"/>
            <a:ext cx="5278965" cy="1081964"/>
          </a:xfrm>
        </p:spPr>
        <p:txBody>
          <a:bodyPr>
            <a:noAutofit/>
          </a:bodyPr>
          <a:lstStyle>
            <a:lvl1pPr>
              <a:defRPr sz="1800" b="0">
                <a:solidFill>
                  <a:schemeClr val="bg1"/>
                </a:solidFill>
                <a:latin typeface="Arial Narrow" pitchFamily="34" charset="0"/>
              </a:defRPr>
            </a:lvl1pPr>
            <a:lvl2pPr>
              <a:spcBef>
                <a:spcPts val="900"/>
              </a:spcBef>
              <a:defRPr sz="1800" baseline="0">
                <a:solidFill>
                  <a:schemeClr val="bg1"/>
                </a:solidFill>
                <a:latin typeface="Arial Narrow" pitchFamily="34" charset="0"/>
              </a:defRPr>
            </a:lvl2pPr>
            <a:lvl3pPr>
              <a:defRPr sz="1800">
                <a:solidFill>
                  <a:schemeClr val="bg1"/>
                </a:solidFill>
                <a:latin typeface="Arial Narrow" pitchFamily="34" charset="0"/>
              </a:defRPr>
            </a:lvl3pPr>
            <a:lvl4pPr>
              <a:defRPr sz="1800">
                <a:solidFill>
                  <a:schemeClr val="bg1"/>
                </a:solidFill>
                <a:latin typeface="Arial Narrow" pitchFamily="34" charset="0"/>
              </a:defRPr>
            </a:lvl4pPr>
            <a:lvl5pPr>
              <a:defRPr sz="1800">
                <a:solidFill>
                  <a:schemeClr val="bg1"/>
                </a:solidFill>
                <a:latin typeface="Arial Narrow" pitchFamily="34" charset="0"/>
              </a:defRPr>
            </a:lvl5pPr>
          </a:lstStyle>
          <a:p>
            <a:pPr lvl="0"/>
            <a:r>
              <a:rPr lang="fr-FR" dirty="0"/>
              <a:t>550, RUE SHERBROOKE OUEST</a:t>
            </a:r>
          </a:p>
          <a:p>
            <a:pPr lvl="1"/>
            <a:r>
              <a:rPr lang="fr-FR" dirty="0"/>
              <a:t>MONTREAL (QUÉBEC) H3A 1B9</a:t>
            </a:r>
          </a:p>
          <a:p>
            <a:pPr lvl="1"/>
            <a:r>
              <a:rPr lang="fr-FR" dirty="0"/>
              <a:t>BUREAU 900 – TOUR EST</a:t>
            </a:r>
          </a:p>
        </p:txBody>
      </p:sp>
      <p:sp>
        <p:nvSpPr>
          <p:cNvPr id="20" name="Espace réservé du texte 13"/>
          <p:cNvSpPr>
            <a:spLocks noGrp="1"/>
          </p:cNvSpPr>
          <p:nvPr>
            <p:ph type="body" sz="quarter" idx="16" hasCustomPrompt="1"/>
          </p:nvPr>
        </p:nvSpPr>
        <p:spPr>
          <a:xfrm>
            <a:off x="745068" y="3731374"/>
            <a:ext cx="5278965" cy="1081964"/>
          </a:xfrm>
        </p:spPr>
        <p:txBody>
          <a:bodyPr>
            <a:noAutofit/>
          </a:bodyPr>
          <a:lstStyle>
            <a:lvl1pPr>
              <a:defRPr sz="1800" b="0">
                <a:solidFill>
                  <a:schemeClr val="bg1"/>
                </a:solidFill>
                <a:latin typeface="Arial Narrow" pitchFamily="34" charset="0"/>
              </a:defRPr>
            </a:lvl1pPr>
            <a:lvl2pPr>
              <a:spcBef>
                <a:spcPts val="900"/>
              </a:spcBef>
              <a:defRPr sz="1800">
                <a:solidFill>
                  <a:schemeClr val="bg1"/>
                </a:solidFill>
                <a:latin typeface="Arial Narrow" pitchFamily="34" charset="0"/>
              </a:defRPr>
            </a:lvl2pPr>
            <a:lvl3pPr>
              <a:defRPr sz="1800">
                <a:solidFill>
                  <a:schemeClr val="bg1"/>
                </a:solidFill>
                <a:latin typeface="Arial Narrow" pitchFamily="34" charset="0"/>
              </a:defRPr>
            </a:lvl3pPr>
            <a:lvl4pPr>
              <a:defRPr sz="1800">
                <a:solidFill>
                  <a:schemeClr val="bg1"/>
                </a:solidFill>
                <a:latin typeface="Arial Narrow" pitchFamily="34" charset="0"/>
              </a:defRPr>
            </a:lvl4pPr>
            <a:lvl5pPr>
              <a:defRPr sz="1800">
                <a:solidFill>
                  <a:schemeClr val="bg1"/>
                </a:solidFill>
                <a:latin typeface="Arial Narrow" pitchFamily="34" charset="0"/>
              </a:defRPr>
            </a:lvl5pPr>
          </a:lstStyle>
          <a:p>
            <a:pPr lvl="0"/>
            <a:r>
              <a:rPr lang="fr-FR" dirty="0"/>
              <a:t>T 514 849-8086</a:t>
            </a:r>
          </a:p>
          <a:p>
            <a:pPr lvl="1"/>
            <a:r>
              <a:rPr lang="fr-FR" dirty="0"/>
              <a:t>www.crop.ca</a:t>
            </a:r>
          </a:p>
        </p:txBody>
      </p:sp>
      <p:sp>
        <p:nvSpPr>
          <p:cNvPr id="14" name="Forme en L 13"/>
          <p:cNvSpPr/>
          <p:nvPr userDrawn="1"/>
        </p:nvSpPr>
        <p:spPr>
          <a:xfrm rot="5400000">
            <a:off x="763557" y="5001277"/>
            <a:ext cx="110938" cy="147917"/>
          </a:xfrm>
          <a:prstGeom prst="corner">
            <a:avLst>
              <a:gd name="adj1" fmla="val 31250"/>
              <a:gd name="adj2" fmla="val 30083"/>
            </a:avLst>
          </a:prstGeom>
          <a:solidFill>
            <a:sysClr val="window" lastClr="FFFFFF"/>
          </a:solidFill>
          <a:ln w="25400" cap="flat" cmpd="sng" algn="ctr">
            <a:noFill/>
            <a:prstDash val="solid"/>
          </a:ln>
          <a:effectLst/>
        </p:spPr>
        <p:txBody>
          <a:bodyPr rtlCol="0" anchor="ctr"/>
          <a:lstStyle/>
          <a:p>
            <a:pPr algn="ctr">
              <a:defRPr/>
            </a:pPr>
            <a:endParaRPr lang="en-CA" sz="1800" kern="0">
              <a:solidFill>
                <a:sysClr val="window" lastClr="FFFFFF"/>
              </a:solidFill>
            </a:endParaRPr>
          </a:p>
        </p:txBody>
      </p:sp>
      <p:sp>
        <p:nvSpPr>
          <p:cNvPr id="15" name="Espace réservé du texte 6"/>
          <p:cNvSpPr txBox="1">
            <a:spLocks/>
          </p:cNvSpPr>
          <p:nvPr userDrawn="1"/>
        </p:nvSpPr>
        <p:spPr>
          <a:xfrm>
            <a:off x="759245" y="5052170"/>
            <a:ext cx="3663897" cy="293969"/>
          </a:xfrm>
          <a:prstGeom prst="rect">
            <a:avLst/>
          </a:prstGeom>
        </p:spPr>
        <p:txBody>
          <a:bodyPr/>
          <a:lstStyle>
            <a:lvl1pPr marL="0" indent="0" algn="l" defTabSz="914400" rtl="0" eaLnBrk="1" latinLnBrk="0" hangingPunct="1">
              <a:spcBef>
                <a:spcPct val="20000"/>
              </a:spcBef>
              <a:buFont typeface="Arial" pitchFamily="34" charset="0"/>
              <a:buNone/>
              <a:defRPr sz="3200" b="1" kern="1200">
                <a:solidFill>
                  <a:schemeClr val="bg1"/>
                </a:solidFill>
                <a:latin typeface="TSTAR"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800" dirty="0">
                <a:solidFill>
                  <a:prstClr val="white"/>
                </a:solidFill>
                <a:latin typeface="Arial" pitchFamily="34" charset="0"/>
                <a:cs typeface="Arial" pitchFamily="34" charset="0"/>
              </a:rPr>
              <a:t>life to ideas</a:t>
            </a:r>
            <a:endParaRPr lang="en-CA" sz="1800" dirty="0">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3172308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 preserve="1">
  <p:cSld name="Table of contents">
    <p:bg>
      <p:bgPr>
        <a:solidFill>
          <a:schemeClr val="bg2"/>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45068" y="1271397"/>
            <a:ext cx="7082365" cy="1392620"/>
          </a:xfrm>
        </p:spPr>
        <p:txBody>
          <a:bodyPr anchor="t" anchorCtr="0">
            <a:noAutofit/>
          </a:bodyPr>
          <a:lstStyle>
            <a:lvl1pPr marL="0" marR="0" indent="0" algn="l" defTabSz="914400" rtl="0" eaLnBrk="1" fontAlgn="auto" latinLnBrk="0" hangingPunct="1">
              <a:lnSpc>
                <a:spcPct val="100000"/>
              </a:lnSpc>
              <a:spcBef>
                <a:spcPct val="0"/>
              </a:spcBef>
              <a:spcAft>
                <a:spcPts val="0"/>
              </a:spcAft>
              <a:buClr>
                <a:schemeClr val="bg1"/>
              </a:buClr>
              <a:buSzTx/>
              <a:buFontTx/>
              <a:buNone/>
              <a:tabLst/>
              <a:defRPr sz="3300" baseline="0">
                <a:solidFill>
                  <a:schemeClr val="bg1"/>
                </a:solidFill>
              </a:defRPr>
            </a:lvl1pPr>
          </a:lstStyle>
          <a:p>
            <a:r>
              <a:rPr lang="en-CA" dirty="0"/>
              <a:t>Table of contents</a:t>
            </a:r>
            <a:endParaRPr lang="fr-CA" dirty="0"/>
          </a:p>
        </p:txBody>
      </p:sp>
      <p:sp>
        <p:nvSpPr>
          <p:cNvPr id="3" name="Espace réservé du contenu 2"/>
          <p:cNvSpPr>
            <a:spLocks noGrp="1"/>
          </p:cNvSpPr>
          <p:nvPr>
            <p:ph idx="1" hasCustomPrompt="1"/>
          </p:nvPr>
        </p:nvSpPr>
        <p:spPr>
          <a:xfrm>
            <a:off x="745068" y="2448814"/>
            <a:ext cx="7082365" cy="3785616"/>
          </a:xfrm>
        </p:spPr>
        <p:txBody>
          <a:bodyPr>
            <a:normAutofit/>
          </a:bodyPr>
          <a:lstStyle>
            <a:lvl1pPr marL="0" indent="0">
              <a:spcBef>
                <a:spcPts val="1200"/>
              </a:spcBef>
              <a:buClr>
                <a:schemeClr val="bg1"/>
              </a:buClr>
              <a:buNone/>
              <a:tabLst>
                <a:tab pos="5084763" algn="r"/>
              </a:tabLst>
              <a:defRPr sz="1200" b="0" u="none">
                <a:solidFill>
                  <a:schemeClr val="bg1"/>
                </a:solidFill>
                <a:latin typeface="Arial Narrow" pitchFamily="34" charset="0"/>
              </a:defRPr>
            </a:lvl1pPr>
            <a:lvl2pPr>
              <a:buClr>
                <a:schemeClr val="bg1"/>
              </a:buClr>
              <a:buNone/>
              <a:defRPr>
                <a:solidFill>
                  <a:schemeClr val="bg1"/>
                </a:solidFill>
              </a:defRPr>
            </a:lvl2pPr>
            <a:lvl3pPr>
              <a:buClr>
                <a:schemeClr val="bg1"/>
              </a:buClr>
              <a:buNone/>
              <a:defRPr>
                <a:solidFill>
                  <a:schemeClr val="bg1"/>
                </a:solidFill>
              </a:defRPr>
            </a:lvl3pPr>
            <a:lvl4pPr>
              <a:buClr>
                <a:schemeClr val="bg1"/>
              </a:buClr>
              <a:buNone/>
              <a:defRPr>
                <a:solidFill>
                  <a:schemeClr val="bg1"/>
                </a:solidFill>
              </a:defRPr>
            </a:lvl4pPr>
            <a:lvl5pPr>
              <a:buClr>
                <a:schemeClr val="bg1"/>
              </a:buClr>
              <a:buNone/>
              <a:defRPr>
                <a:solidFill>
                  <a:schemeClr val="bg1"/>
                </a:solidFill>
              </a:defRPr>
            </a:lvl5pPr>
          </a:lstStyle>
          <a:p>
            <a:pPr lvl="0"/>
            <a:r>
              <a:rPr lang="fr-FR" dirty="0" err="1"/>
              <a:t>asz</a:t>
            </a:r>
            <a:endParaRPr lang="fr-FR" dirty="0"/>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lvl1pPr>
              <a:buClr>
                <a:schemeClr val="bg1"/>
              </a:buClr>
              <a:defRPr>
                <a:solidFill>
                  <a:schemeClr val="bg1"/>
                </a:solidFill>
              </a:defRPr>
            </a:lvl1pPr>
          </a:lstStyle>
          <a:p>
            <a:pPr>
              <a:buClr>
                <a:prstClr val="white"/>
              </a:buClr>
            </a:pPr>
            <a:fld id="{7A6F88A6-4366-4608-9E5D-5814E0798602}" type="datetime1">
              <a:rPr lang="fr-FR" smtClean="0">
                <a:solidFill>
                  <a:prstClr val="white"/>
                </a:solidFill>
              </a:rPr>
              <a:pPr>
                <a:buClr>
                  <a:prstClr val="white"/>
                </a:buClr>
              </a:pPr>
              <a:t>15/09/2023</a:t>
            </a:fld>
            <a:endParaRPr lang="en-CA">
              <a:solidFill>
                <a:prstClr val="white"/>
              </a:solidFill>
            </a:endParaRPr>
          </a:p>
        </p:txBody>
      </p:sp>
      <p:sp>
        <p:nvSpPr>
          <p:cNvPr id="5" name="Espace réservé du pied de page 4"/>
          <p:cNvSpPr>
            <a:spLocks noGrp="1"/>
          </p:cNvSpPr>
          <p:nvPr>
            <p:ph type="ftr" sz="quarter" idx="11"/>
          </p:nvPr>
        </p:nvSpPr>
        <p:spPr/>
        <p:txBody>
          <a:bodyPr/>
          <a:lstStyle>
            <a:lvl1pPr>
              <a:buClr>
                <a:schemeClr val="bg1"/>
              </a:buClr>
              <a:defRPr>
                <a:solidFill>
                  <a:schemeClr val="bg1"/>
                </a:solidFill>
              </a:defRPr>
            </a:lvl1pPr>
          </a:lstStyle>
          <a:p>
            <a:pPr>
              <a:buClr>
                <a:prstClr val="white"/>
              </a:buClr>
            </a:pPr>
            <a:r>
              <a:rPr lang="en-CA">
                <a:solidFill>
                  <a:prstClr val="white"/>
                </a:solidFill>
              </a:rPr>
              <a:t>CROP</a:t>
            </a:r>
            <a:endParaRPr lang="en-CA" dirty="0">
              <a:solidFill>
                <a:prstClr val="white"/>
              </a:solidFill>
            </a:endParaRPr>
          </a:p>
        </p:txBody>
      </p:sp>
      <p:sp>
        <p:nvSpPr>
          <p:cNvPr id="6" name="Espace réservé du numéro de diapositive 5"/>
          <p:cNvSpPr>
            <a:spLocks noGrp="1"/>
          </p:cNvSpPr>
          <p:nvPr>
            <p:ph type="sldNum" sz="quarter" idx="12"/>
          </p:nvPr>
        </p:nvSpPr>
        <p:spPr/>
        <p:txBody>
          <a:bodyPr/>
          <a:lstStyle>
            <a:lvl1pPr>
              <a:buClr>
                <a:schemeClr val="bg1"/>
              </a:buClr>
              <a:defRPr>
                <a:solidFill>
                  <a:schemeClr val="bg1"/>
                </a:solidFill>
              </a:defRPr>
            </a:lvl1pPr>
          </a:lstStyle>
          <a:p>
            <a:pPr>
              <a:buClr>
                <a:prstClr val="white"/>
              </a:buClr>
            </a:pPr>
            <a:fld id="{E7B58D81-04C7-47EB-9B1C-20051A4D7758}" type="slidenum">
              <a:rPr lang="en-CA" smtClean="0">
                <a:solidFill>
                  <a:prstClr val="white"/>
                </a:solidFill>
              </a:rPr>
              <a:pPr>
                <a:buClr>
                  <a:prstClr val="white"/>
                </a:buClr>
              </a:pPr>
              <a:t>‹N°›</a:t>
            </a:fld>
            <a:endParaRPr lang="en-CA">
              <a:solidFill>
                <a:prstClr val="white"/>
              </a:solidFill>
            </a:endParaRPr>
          </a:p>
        </p:txBody>
      </p:sp>
      <p:sp>
        <p:nvSpPr>
          <p:cNvPr id="8" name="Rectangle 7"/>
          <p:cNvSpPr/>
          <p:nvPr userDrawn="1"/>
        </p:nvSpPr>
        <p:spPr>
          <a:xfrm>
            <a:off x="745068" y="2393950"/>
            <a:ext cx="7082365" cy="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cxnSp>
        <p:nvCxnSpPr>
          <p:cNvPr id="9" name="Connecteur droit 8"/>
          <p:cNvCxnSpPr/>
          <p:nvPr userDrawn="1"/>
        </p:nvCxnSpPr>
        <p:spPr>
          <a:xfrm>
            <a:off x="745069" y="6483096"/>
            <a:ext cx="1070398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355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ransition Page">
    <p:bg>
      <p:bgPr>
        <a:solidFill>
          <a:schemeClr val="tx2"/>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hasCustomPrompt="1"/>
          </p:nvPr>
        </p:nvSpPr>
        <p:spPr>
          <a:xfrm>
            <a:off x="745072" y="1699260"/>
            <a:ext cx="8941137" cy="2594674"/>
          </a:xfrm>
        </p:spPr>
        <p:txBody>
          <a:bodyPr anchor="b" anchorCtr="0">
            <a:normAutofit/>
          </a:bodyPr>
          <a:lstStyle>
            <a:lvl1pPr marL="0" indent="0">
              <a:spcBef>
                <a:spcPts val="0"/>
              </a:spcBef>
              <a:buClr>
                <a:schemeClr val="bg1"/>
              </a:buClr>
              <a:buNone/>
              <a:tabLst>
                <a:tab pos="5084763" algn="r"/>
              </a:tabLst>
              <a:defRPr sz="3300" b="1" u="none">
                <a:solidFill>
                  <a:schemeClr val="bg1"/>
                </a:solidFill>
                <a:latin typeface="Arial" pitchFamily="34" charset="0"/>
                <a:cs typeface="Arial" pitchFamily="34" charset="0"/>
              </a:defRPr>
            </a:lvl1pPr>
            <a:lvl2pPr>
              <a:buClr>
                <a:schemeClr val="bg1"/>
              </a:buClr>
              <a:buNone/>
              <a:defRPr>
                <a:solidFill>
                  <a:schemeClr val="bg1"/>
                </a:solidFill>
              </a:defRPr>
            </a:lvl2pPr>
            <a:lvl3pPr>
              <a:buClr>
                <a:schemeClr val="bg1"/>
              </a:buClr>
              <a:buNone/>
              <a:defRPr>
                <a:solidFill>
                  <a:schemeClr val="bg1"/>
                </a:solidFill>
              </a:defRPr>
            </a:lvl3pPr>
            <a:lvl4pPr>
              <a:buClr>
                <a:schemeClr val="bg1"/>
              </a:buClr>
              <a:buNone/>
              <a:defRPr>
                <a:solidFill>
                  <a:schemeClr val="bg1"/>
                </a:solidFill>
              </a:defRPr>
            </a:lvl4pPr>
            <a:lvl5pPr>
              <a:buClr>
                <a:schemeClr val="bg1"/>
              </a:buClr>
              <a:buNone/>
              <a:defRPr>
                <a:solidFill>
                  <a:schemeClr val="bg1"/>
                </a:solidFill>
              </a:defRPr>
            </a:lvl5pPr>
          </a:lstStyle>
          <a:p>
            <a:pPr lvl="0"/>
            <a:r>
              <a:rPr lang="fr-FR" dirty="0"/>
              <a:t>CLIQUEZ POUR MODIFIER LES STYLES DU TEXTE DU MASQUE</a:t>
            </a:r>
          </a:p>
        </p:txBody>
      </p:sp>
      <p:sp>
        <p:nvSpPr>
          <p:cNvPr id="12" name="Rectangle 11"/>
          <p:cNvSpPr/>
          <p:nvPr userDrawn="1"/>
        </p:nvSpPr>
        <p:spPr>
          <a:xfrm>
            <a:off x="745068" y="4430713"/>
            <a:ext cx="7082365" cy="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21" name="Espace réservé du texte 20"/>
          <p:cNvSpPr>
            <a:spLocks noGrp="1"/>
          </p:cNvSpPr>
          <p:nvPr userDrawn="1">
            <p:ph type="body" sz="quarter" idx="10" hasCustomPrompt="1"/>
          </p:nvPr>
        </p:nvSpPr>
        <p:spPr>
          <a:xfrm>
            <a:off x="745070" y="4522540"/>
            <a:ext cx="7082367" cy="347663"/>
          </a:xfrm>
        </p:spPr>
        <p:txBody>
          <a:bodyPr>
            <a:normAutofit/>
          </a:bodyPr>
          <a:lstStyle>
            <a:lvl1pPr>
              <a:defRPr sz="1200">
                <a:solidFill>
                  <a:schemeClr val="bg1"/>
                </a:solidFill>
                <a:latin typeface="Arial Narrow"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a:t>CLIQUEZ POUR MODIFIER LES STYLES DU TEXTE DU MASQUE</a:t>
            </a:r>
          </a:p>
        </p:txBody>
      </p:sp>
      <p:sp>
        <p:nvSpPr>
          <p:cNvPr id="9" name="Forme en L 8"/>
          <p:cNvSpPr/>
          <p:nvPr userDrawn="1"/>
        </p:nvSpPr>
        <p:spPr>
          <a:xfrm rot="5400000">
            <a:off x="763557" y="6011412"/>
            <a:ext cx="110938" cy="147917"/>
          </a:xfrm>
          <a:prstGeom prst="corner">
            <a:avLst>
              <a:gd name="adj1" fmla="val 31250"/>
              <a:gd name="adj2" fmla="val 30083"/>
            </a:avLst>
          </a:prstGeom>
          <a:solidFill>
            <a:sysClr val="window" lastClr="FFFFFF"/>
          </a:solidFill>
          <a:ln w="25400" cap="flat" cmpd="sng" algn="ctr">
            <a:noFill/>
            <a:prstDash val="solid"/>
          </a:ln>
          <a:effectLst/>
        </p:spPr>
        <p:txBody>
          <a:bodyPr rtlCol="0" anchor="ctr"/>
          <a:lstStyle/>
          <a:p>
            <a:pPr algn="ctr">
              <a:defRPr/>
            </a:pPr>
            <a:endParaRPr lang="en-CA" sz="1800" kern="0">
              <a:solidFill>
                <a:sysClr val="window" lastClr="FFFFFF"/>
              </a:solidFill>
            </a:endParaRPr>
          </a:p>
        </p:txBody>
      </p:sp>
      <p:sp>
        <p:nvSpPr>
          <p:cNvPr id="7" name="Espace réservé du texte 6">
            <a:extLst>
              <a:ext uri="{FF2B5EF4-FFF2-40B4-BE49-F238E27FC236}">
                <a16:creationId xmlns:a16="http://schemas.microsoft.com/office/drawing/2014/main" id="{BAF4B7BE-B99A-4956-B27D-3C8769B9FB4F}"/>
              </a:ext>
            </a:extLst>
          </p:cNvPr>
          <p:cNvSpPr txBox="1">
            <a:spLocks/>
          </p:cNvSpPr>
          <p:nvPr userDrawn="1"/>
        </p:nvSpPr>
        <p:spPr>
          <a:xfrm>
            <a:off x="759245" y="6062305"/>
            <a:ext cx="3663897" cy="293969"/>
          </a:xfrm>
          <a:prstGeom prst="rect">
            <a:avLst/>
          </a:prstGeom>
        </p:spPr>
        <p:txBody>
          <a:bodyPr/>
          <a:lstStyle>
            <a:lvl1pPr marL="0" indent="0" algn="l" defTabSz="914400" rtl="0" eaLnBrk="1" latinLnBrk="0" hangingPunct="1">
              <a:spcBef>
                <a:spcPct val="20000"/>
              </a:spcBef>
              <a:buFont typeface="Arial" pitchFamily="34" charset="0"/>
              <a:buNone/>
              <a:defRPr sz="3200" b="1" kern="1200">
                <a:solidFill>
                  <a:schemeClr val="bg1"/>
                </a:solidFill>
                <a:latin typeface="TSTAR"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800" b="1" i="0" dirty="0">
                <a:latin typeface="Arial" pitchFamily="34" charset="0"/>
                <a:cs typeface="Arial" pitchFamily="34" charset="0"/>
              </a:rPr>
              <a:t>de la vie aux </a:t>
            </a:r>
            <a:r>
              <a:rPr lang="fr-CA" sz="1800" b="1" i="0" dirty="0">
                <a:latin typeface="Arial" pitchFamily="34" charset="0"/>
                <a:cs typeface="Arial" pitchFamily="34" charset="0"/>
              </a:rPr>
              <a:t>idées</a:t>
            </a:r>
          </a:p>
        </p:txBody>
      </p:sp>
    </p:spTree>
    <p:extLst>
      <p:ext uri="{BB962C8B-B14F-4D97-AF65-F5344CB8AC3E}">
        <p14:creationId xmlns:p14="http://schemas.microsoft.com/office/powerpoint/2010/main" val="1170266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_Cover Page">
    <p:bg>
      <p:bgPr>
        <a:solidFill>
          <a:schemeClr val="tx2"/>
        </a:solidFill>
        <a:effectLst/>
      </p:bgPr>
    </p:bg>
    <p:spTree>
      <p:nvGrpSpPr>
        <p:cNvPr id="1" name=""/>
        <p:cNvGrpSpPr/>
        <p:nvPr/>
      </p:nvGrpSpPr>
      <p:grpSpPr>
        <a:xfrm>
          <a:off x="0" y="0"/>
          <a:ext cx="0" cy="0"/>
          <a:chOff x="0" y="0"/>
          <a:chExt cx="0" cy="0"/>
        </a:xfrm>
      </p:grpSpPr>
      <p:pic>
        <p:nvPicPr>
          <p:cNvPr id="13" name="Image 12" descr="CROP-Logo.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986183" y="3759517"/>
            <a:ext cx="3462867" cy="1324546"/>
          </a:xfrm>
          <a:prstGeom prst="rect">
            <a:avLst/>
          </a:prstGeom>
        </p:spPr>
      </p:pic>
      <p:sp>
        <p:nvSpPr>
          <p:cNvPr id="10" name="Forme en L 9"/>
          <p:cNvSpPr/>
          <p:nvPr userDrawn="1"/>
        </p:nvSpPr>
        <p:spPr>
          <a:xfrm rot="5400000">
            <a:off x="763557" y="5001277"/>
            <a:ext cx="110938" cy="147917"/>
          </a:xfrm>
          <a:prstGeom prst="corner">
            <a:avLst>
              <a:gd name="adj1" fmla="val 31250"/>
              <a:gd name="adj2" fmla="val 30083"/>
            </a:avLst>
          </a:prstGeom>
          <a:solidFill>
            <a:sysClr val="window" lastClr="FFFFFF"/>
          </a:solidFill>
          <a:ln w="25400" cap="flat" cmpd="sng" algn="ctr">
            <a:noFill/>
            <a:prstDash val="solid"/>
          </a:ln>
          <a:effectLst/>
        </p:spPr>
        <p:txBody>
          <a:bodyPr rtlCol="0" anchor="ctr"/>
          <a:lstStyle/>
          <a:p>
            <a:pPr algn="ctr">
              <a:defRPr/>
            </a:pPr>
            <a:endParaRPr lang="en-CA" sz="1800" kern="0">
              <a:solidFill>
                <a:sysClr val="window" lastClr="FFFFFF"/>
              </a:solidFill>
            </a:endParaRPr>
          </a:p>
        </p:txBody>
      </p:sp>
      <p:sp>
        <p:nvSpPr>
          <p:cNvPr id="12" name="Espace réservé du texte 6"/>
          <p:cNvSpPr txBox="1">
            <a:spLocks/>
          </p:cNvSpPr>
          <p:nvPr userDrawn="1"/>
        </p:nvSpPr>
        <p:spPr>
          <a:xfrm>
            <a:off x="759245" y="5052170"/>
            <a:ext cx="3663897" cy="293969"/>
          </a:xfrm>
          <a:prstGeom prst="rect">
            <a:avLst/>
          </a:prstGeom>
        </p:spPr>
        <p:txBody>
          <a:bodyPr/>
          <a:lstStyle>
            <a:lvl1pPr marL="0" indent="0" algn="l" defTabSz="914400" rtl="0" eaLnBrk="1" latinLnBrk="0" hangingPunct="1">
              <a:spcBef>
                <a:spcPct val="20000"/>
              </a:spcBef>
              <a:buFont typeface="Arial" pitchFamily="34" charset="0"/>
              <a:buNone/>
              <a:defRPr sz="3200" b="1" kern="1200">
                <a:solidFill>
                  <a:schemeClr val="bg1"/>
                </a:solidFill>
                <a:latin typeface="TSTAR"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800" dirty="0">
                <a:solidFill>
                  <a:prstClr val="white"/>
                </a:solidFill>
                <a:latin typeface="Arial" pitchFamily="34" charset="0"/>
                <a:cs typeface="Arial" pitchFamily="34" charset="0"/>
              </a:rPr>
              <a:t>life to ideas</a:t>
            </a:r>
            <a:endParaRPr lang="en-CA" sz="1800" dirty="0">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3217373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re et texte">
    <p:spTree>
      <p:nvGrpSpPr>
        <p:cNvPr id="1" name=""/>
        <p:cNvGrpSpPr/>
        <p:nvPr/>
      </p:nvGrpSpPr>
      <p:grpSpPr>
        <a:xfrm>
          <a:off x="0" y="0"/>
          <a:ext cx="0" cy="0"/>
          <a:chOff x="0" y="0"/>
          <a:chExt cx="0" cy="0"/>
        </a:xfrm>
      </p:grpSpPr>
      <p:sp>
        <p:nvSpPr>
          <p:cNvPr id="2" name="Titre 1"/>
          <p:cNvSpPr>
            <a:spLocks noGrp="1"/>
          </p:cNvSpPr>
          <p:nvPr>
            <p:ph type="title"/>
          </p:nvPr>
        </p:nvSpPr>
        <p:spPr>
          <a:xfrm>
            <a:off x="745067" y="362430"/>
            <a:ext cx="7082365" cy="1008062"/>
          </a:xfrm>
        </p:spPr>
        <p:txBody>
          <a:bodyPr/>
          <a:lstStyle/>
          <a:p>
            <a:r>
              <a:rPr lang="fr-FR"/>
              <a:t>Cliquez pour modifier le style du titre</a:t>
            </a:r>
            <a:endParaRPr lang="en-CA"/>
          </a:p>
        </p:txBody>
      </p:sp>
      <p:sp>
        <p:nvSpPr>
          <p:cNvPr id="4" name="Espace réservé de la date 3"/>
          <p:cNvSpPr>
            <a:spLocks noGrp="1"/>
          </p:cNvSpPr>
          <p:nvPr>
            <p:ph type="dt" sz="half" idx="10"/>
          </p:nvPr>
        </p:nvSpPr>
        <p:spPr>
          <a:xfrm>
            <a:off x="4364567" y="6483102"/>
            <a:ext cx="3414182" cy="237109"/>
          </a:xfrm>
          <a:prstGeom prst="rect">
            <a:avLst/>
          </a:prstGeom>
        </p:spPr>
        <p:txBody>
          <a:bodyPr/>
          <a:lstStyle/>
          <a:p>
            <a:fld id="{14E21B0B-A824-4C71-8B52-BEA968808D82}" type="datetime1">
              <a:rPr lang="fr-FR" smtClean="0">
                <a:solidFill>
                  <a:srgbClr val="000000">
                    <a:tint val="75000"/>
                  </a:srgbClr>
                </a:solidFill>
              </a:rPr>
              <a:pPr/>
              <a:t>15/09/2023</a:t>
            </a:fld>
            <a:endParaRPr lang="en-CA">
              <a:solidFill>
                <a:srgbClr val="000000">
                  <a:tint val="75000"/>
                </a:srgbClr>
              </a:solidFill>
            </a:endParaRPr>
          </a:p>
        </p:txBody>
      </p:sp>
      <p:sp>
        <p:nvSpPr>
          <p:cNvPr id="5" name="Espace réservé du pied de page 4"/>
          <p:cNvSpPr>
            <a:spLocks noGrp="1"/>
          </p:cNvSpPr>
          <p:nvPr>
            <p:ph type="ftr" sz="quarter" idx="11"/>
          </p:nvPr>
        </p:nvSpPr>
        <p:spPr/>
        <p:txBody>
          <a:body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12"/>
          </p:nvPr>
        </p:nvSpPr>
        <p:spPr/>
        <p:txBody>
          <a:bodyPr/>
          <a:lstStyle/>
          <a:p>
            <a:fld id="{E7B58D81-04C7-47EB-9B1C-20051A4D7758}" type="slidenum">
              <a:rPr lang="en-CA" smtClean="0">
                <a:solidFill>
                  <a:srgbClr val="000000">
                    <a:tint val="75000"/>
                  </a:srgbClr>
                </a:solidFill>
              </a:rPr>
              <a:pPr/>
              <a:t>‹N°›</a:t>
            </a:fld>
            <a:endParaRPr lang="en-CA">
              <a:solidFill>
                <a:srgbClr val="000000">
                  <a:tint val="75000"/>
                </a:srgbClr>
              </a:solidFill>
            </a:endParaRPr>
          </a:p>
        </p:txBody>
      </p:sp>
      <p:sp>
        <p:nvSpPr>
          <p:cNvPr id="8" name="Espace réservé du texte 7"/>
          <p:cNvSpPr>
            <a:spLocks noGrp="1"/>
          </p:cNvSpPr>
          <p:nvPr>
            <p:ph type="body" sz="quarter" idx="13"/>
          </p:nvPr>
        </p:nvSpPr>
        <p:spPr/>
        <p:txBody>
          <a:bodyPr/>
          <a:lstStyle>
            <a:lvl2pPr>
              <a:spcBef>
                <a:spcPts val="800"/>
              </a:spcBef>
              <a:defRPr/>
            </a:lvl2pPr>
            <a:lvl3pPr>
              <a:spcBef>
                <a:spcPts val="1400"/>
              </a:spcBef>
              <a:defRPr/>
            </a:lvl3pPr>
            <a:lvl4pPr>
              <a:spcBef>
                <a:spcPts val="800"/>
              </a:spcBef>
              <a:defRPr/>
            </a:lvl4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Tree>
    <p:extLst>
      <p:ext uri="{BB962C8B-B14F-4D97-AF65-F5344CB8AC3E}">
        <p14:creationId xmlns:p14="http://schemas.microsoft.com/office/powerpoint/2010/main" val="317558087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745067" y="373063"/>
            <a:ext cx="7082365" cy="1008062"/>
          </a:xfrm>
          <a:prstGeom prst="rect">
            <a:avLst/>
          </a:prstGeom>
        </p:spPr>
        <p:txBody>
          <a:bodyPr vert="horz" lIns="0" tIns="0" rIns="0" bIns="0" rtlCol="0" anchor="ctr">
            <a:normAutofit/>
          </a:bodyPr>
          <a:lstStyle/>
          <a:p>
            <a:r>
              <a:rPr lang="fr-FR" dirty="0"/>
              <a:t>CLIQUEZ POUR MODIFIER LE STYLE DU TITRE</a:t>
            </a:r>
            <a:endParaRPr lang="en-CA" dirty="0"/>
          </a:p>
        </p:txBody>
      </p:sp>
      <p:sp>
        <p:nvSpPr>
          <p:cNvPr id="3" name="Espace réservé du texte 2"/>
          <p:cNvSpPr>
            <a:spLocks noGrp="1"/>
          </p:cNvSpPr>
          <p:nvPr>
            <p:ph type="body" idx="1"/>
          </p:nvPr>
        </p:nvSpPr>
        <p:spPr>
          <a:xfrm>
            <a:off x="745069" y="1518285"/>
            <a:ext cx="7082367" cy="4892040"/>
          </a:xfrm>
          <a:prstGeom prst="rect">
            <a:avLst/>
          </a:prstGeom>
        </p:spPr>
        <p:txBody>
          <a:bodyPr vert="horz" lIns="0" tIns="0" rIns="0" bIns="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5" name="Espace réservé du pied de page 4"/>
          <p:cNvSpPr>
            <a:spLocks noGrp="1"/>
          </p:cNvSpPr>
          <p:nvPr>
            <p:ph type="ftr" sz="quarter" idx="3"/>
          </p:nvPr>
        </p:nvSpPr>
        <p:spPr>
          <a:xfrm>
            <a:off x="745066" y="6483102"/>
            <a:ext cx="3414184" cy="238379"/>
          </a:xfrm>
          <a:prstGeom prst="rect">
            <a:avLst/>
          </a:prstGeom>
        </p:spPr>
        <p:txBody>
          <a:bodyPr vert="horz" lIns="0" tIns="0" rIns="0" bIns="0" rtlCol="0" anchor="ctr"/>
          <a:lstStyle>
            <a:lvl1pPr algn="l">
              <a:defRPr sz="1000">
                <a:solidFill>
                  <a:schemeClr val="tx1">
                    <a:tint val="75000"/>
                  </a:schemeClr>
                </a:solidFill>
                <a:latin typeface="Arial Narrow" pitchFamily="34" charset="0"/>
              </a:defRPr>
            </a:lvl1pPr>
          </a:lstStyle>
          <a:p>
            <a:r>
              <a:rPr lang="en-CA">
                <a:solidFill>
                  <a:srgbClr val="000000">
                    <a:tint val="75000"/>
                  </a:srgbClr>
                </a:solidFill>
              </a:rPr>
              <a:t>CROP</a:t>
            </a:r>
            <a:endParaRPr lang="en-CA" dirty="0">
              <a:solidFill>
                <a:srgbClr val="000000">
                  <a:tint val="75000"/>
                </a:srgbClr>
              </a:solidFill>
            </a:endParaRPr>
          </a:p>
        </p:txBody>
      </p:sp>
      <p:sp>
        <p:nvSpPr>
          <p:cNvPr id="6" name="Espace réservé du numéro de diapositive 5"/>
          <p:cNvSpPr>
            <a:spLocks noGrp="1"/>
          </p:cNvSpPr>
          <p:nvPr>
            <p:ph type="sldNum" sz="quarter" idx="4"/>
          </p:nvPr>
        </p:nvSpPr>
        <p:spPr>
          <a:xfrm>
            <a:off x="7986185" y="6483102"/>
            <a:ext cx="3462867" cy="238379"/>
          </a:xfrm>
          <a:prstGeom prst="rect">
            <a:avLst/>
          </a:prstGeom>
        </p:spPr>
        <p:txBody>
          <a:bodyPr vert="horz" lIns="0" tIns="0" rIns="0" bIns="0" rtlCol="0" anchor="ctr"/>
          <a:lstStyle>
            <a:lvl1pPr algn="r">
              <a:defRPr sz="1000">
                <a:solidFill>
                  <a:schemeClr val="tx1">
                    <a:tint val="75000"/>
                  </a:schemeClr>
                </a:solidFill>
                <a:latin typeface="Arial Narrow" pitchFamily="34" charset="0"/>
              </a:defRPr>
            </a:lvl1pPr>
          </a:lstStyle>
          <a:p>
            <a:fld id="{E7B58D81-04C7-47EB-9B1C-20051A4D7758}" type="slidenum">
              <a:rPr lang="en-CA" smtClean="0">
                <a:solidFill>
                  <a:srgbClr val="000000">
                    <a:tint val="75000"/>
                  </a:srgbClr>
                </a:solidFill>
              </a:rPr>
              <a:pPr/>
              <a:t>‹N°›</a:t>
            </a:fld>
            <a:endParaRPr lang="en-CA" dirty="0">
              <a:solidFill>
                <a:srgbClr val="000000">
                  <a:tint val="75000"/>
                </a:srgbClr>
              </a:solidFill>
            </a:endParaRPr>
          </a:p>
        </p:txBody>
      </p:sp>
      <p:cxnSp>
        <p:nvCxnSpPr>
          <p:cNvPr id="8" name="Connecteur droit 7"/>
          <p:cNvCxnSpPr/>
          <p:nvPr userDrawn="1"/>
        </p:nvCxnSpPr>
        <p:spPr>
          <a:xfrm>
            <a:off x="745069" y="6483096"/>
            <a:ext cx="1070398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14" name="Rectangle 13"/>
          <p:cNvSpPr/>
          <p:nvPr userDrawn="1"/>
        </p:nvSpPr>
        <p:spPr>
          <a:xfrm>
            <a:off x="745069" y="1381125"/>
            <a:ext cx="7082367" cy="5486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solidFill>
                <a:prstClr val="white"/>
              </a:solidFill>
            </a:endParaRPr>
          </a:p>
        </p:txBody>
      </p:sp>
      <p:sp>
        <p:nvSpPr>
          <p:cNvPr id="20" name="Espace réservé de la date 19"/>
          <p:cNvSpPr>
            <a:spLocks noGrp="1"/>
          </p:cNvSpPr>
          <p:nvPr>
            <p:ph type="dt" sz="half" idx="2"/>
          </p:nvPr>
        </p:nvSpPr>
        <p:spPr>
          <a:xfrm>
            <a:off x="4364568" y="6483102"/>
            <a:ext cx="3414184" cy="238379"/>
          </a:xfrm>
          <a:prstGeom prst="rect">
            <a:avLst/>
          </a:prstGeom>
          <a:ln w="19050">
            <a:noFill/>
          </a:ln>
        </p:spPr>
        <p:style>
          <a:lnRef idx="1">
            <a:schemeClr val="accent1"/>
          </a:lnRef>
          <a:fillRef idx="0">
            <a:schemeClr val="accent1"/>
          </a:fillRef>
          <a:effectRef idx="0">
            <a:schemeClr val="accent1"/>
          </a:effectRef>
          <a:fontRef idx="minor">
            <a:schemeClr val="tx1"/>
          </a:fontRef>
        </p:style>
        <p:txBody>
          <a:bodyPr vert="horz" lIns="91440" tIns="45720" rIns="91440" bIns="45720" rtlCol="0" anchor="ctr"/>
          <a:lstStyle>
            <a:lvl1pPr algn="ctr">
              <a:defRPr sz="1000">
                <a:solidFill>
                  <a:schemeClr val="tx1">
                    <a:tint val="75000"/>
                  </a:schemeClr>
                </a:solidFill>
                <a:latin typeface="Arial Narrow" pitchFamily="34" charset="0"/>
                <a:cs typeface="Arial" pitchFamily="34" charset="0"/>
              </a:defRPr>
            </a:lvl1pPr>
          </a:lstStyle>
          <a:p>
            <a:fld id="{E87B434C-9450-4FD0-A3BB-FC343C76F50C}" type="datetime1">
              <a:rPr lang="fr-FR" smtClean="0">
                <a:solidFill>
                  <a:srgbClr val="000000">
                    <a:tint val="75000"/>
                  </a:srgbClr>
                </a:solidFill>
              </a:rPr>
              <a:pPr/>
              <a:t>15/09/2023</a:t>
            </a:fld>
            <a:endParaRPr lang="en-CA">
              <a:solidFill>
                <a:srgbClr val="000000">
                  <a:tint val="75000"/>
                </a:srgbClr>
              </a:solidFill>
            </a:endParaRPr>
          </a:p>
        </p:txBody>
      </p:sp>
    </p:spTree>
    <p:extLst>
      <p:ext uri="{BB962C8B-B14F-4D97-AF65-F5344CB8AC3E}">
        <p14:creationId xmlns:p14="http://schemas.microsoft.com/office/powerpoint/2010/main" val="118257969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 id="2147483686" r:id="rId25"/>
    <p:sldLayoutId id="2147483687" r:id="rId26"/>
    <p:sldLayoutId id="2147483688" r:id="rId27"/>
    <p:sldLayoutId id="2147483689" r:id="rId28"/>
    <p:sldLayoutId id="2147483690" r:id="rId29"/>
    <p:sldLayoutId id="2147483691" r:id="rId30"/>
    <p:sldLayoutId id="2147483692" r:id="rId31"/>
    <p:sldLayoutId id="2147483693" r:id="rId32"/>
    <p:sldLayoutId id="2147483694" r:id="rId33"/>
    <p:sldLayoutId id="2147483695" r:id="rId34"/>
    <p:sldLayoutId id="2147483696" r:id="rId35"/>
    <p:sldLayoutId id="2147483697" r:id="rId36"/>
  </p:sldLayoutIdLst>
  <p:hf hdr="0" dt="0"/>
  <p:txStyles>
    <p:titleStyle>
      <a:lvl1pPr algn="l" defTabSz="914400" rtl="0" eaLnBrk="1" latinLnBrk="0" hangingPunct="1">
        <a:spcBef>
          <a:spcPct val="0"/>
        </a:spcBef>
        <a:buNone/>
        <a:defRPr sz="1800" b="1" kern="1200">
          <a:solidFill>
            <a:schemeClr val="tx2"/>
          </a:solidFill>
          <a:latin typeface="Arial" pitchFamily="34" charset="0"/>
          <a:ea typeface="+mj-ea"/>
          <a:cs typeface="Arial" pitchFamily="34" charset="0"/>
        </a:defRPr>
      </a:lvl1pPr>
    </p:titleStyle>
    <p:bodyStyle>
      <a:lvl1pPr marL="0" indent="0" algn="l" defTabSz="914400" rtl="0" eaLnBrk="1" latinLnBrk="0" hangingPunct="1">
        <a:spcBef>
          <a:spcPts val="1200"/>
        </a:spcBef>
        <a:buClr>
          <a:schemeClr val="tx2"/>
        </a:buClr>
        <a:buFont typeface="Arial" pitchFamily="34" charset="0"/>
        <a:buNone/>
        <a:tabLst/>
        <a:defRPr sz="1600" b="1" kern="1200">
          <a:solidFill>
            <a:srgbClr val="7F7F7F"/>
          </a:solidFill>
          <a:latin typeface="Arial" pitchFamily="34" charset="0"/>
          <a:ea typeface="+mn-ea"/>
          <a:cs typeface="Arial" pitchFamily="34" charset="0"/>
        </a:defRPr>
      </a:lvl1pPr>
      <a:lvl2pPr marL="0" indent="0" algn="l" defTabSz="914400" rtl="0" eaLnBrk="1" latinLnBrk="0" hangingPunct="1">
        <a:spcBef>
          <a:spcPts val="800"/>
        </a:spcBef>
        <a:buClr>
          <a:schemeClr val="tx2"/>
        </a:buClr>
        <a:buFont typeface="Arial" pitchFamily="34" charset="0"/>
        <a:buNone/>
        <a:defRPr sz="1600" kern="1200">
          <a:solidFill>
            <a:srgbClr val="7F7F7F"/>
          </a:solidFill>
          <a:latin typeface="Arial" pitchFamily="34" charset="0"/>
          <a:ea typeface="+mn-ea"/>
          <a:cs typeface="Arial" pitchFamily="34" charset="0"/>
        </a:defRPr>
      </a:lvl2pPr>
      <a:lvl3pPr marL="228600" indent="0" algn="l" defTabSz="914400" rtl="0" eaLnBrk="1" latinLnBrk="0" hangingPunct="1">
        <a:spcBef>
          <a:spcPts val="1400"/>
        </a:spcBef>
        <a:buClr>
          <a:schemeClr val="tx2"/>
        </a:buClr>
        <a:buFont typeface="Arial" pitchFamily="34" charset="0"/>
        <a:buNone/>
        <a:defRPr sz="1600" b="1" kern="1200">
          <a:solidFill>
            <a:srgbClr val="7F7F7F"/>
          </a:solidFill>
          <a:latin typeface="Arial" pitchFamily="34" charset="0"/>
          <a:ea typeface="+mn-ea"/>
          <a:cs typeface="Arial" pitchFamily="34" charset="0"/>
        </a:defRPr>
      </a:lvl3pPr>
      <a:lvl4pPr marL="228600" indent="0" algn="l" defTabSz="914400" rtl="0" eaLnBrk="1" latinLnBrk="0" hangingPunct="1">
        <a:spcBef>
          <a:spcPts val="800"/>
        </a:spcBef>
        <a:buClr>
          <a:schemeClr val="tx2"/>
        </a:buClr>
        <a:buFont typeface="Arial" pitchFamily="34" charset="0"/>
        <a:buNone/>
        <a:defRPr sz="1600" kern="1200">
          <a:solidFill>
            <a:srgbClr val="7F7F7F"/>
          </a:solidFill>
          <a:latin typeface="Arial" pitchFamily="34" charset="0"/>
          <a:ea typeface="+mn-ea"/>
          <a:cs typeface="Arial" pitchFamily="34" charset="0"/>
        </a:defRPr>
      </a:lvl4pPr>
      <a:lvl5pPr marL="0" indent="0" algn="l" defTabSz="914400" rtl="0" eaLnBrk="1" latinLnBrk="0" hangingPunct="1">
        <a:spcBef>
          <a:spcPts val="1200"/>
        </a:spcBef>
        <a:buClr>
          <a:schemeClr val="tx2"/>
        </a:buClr>
        <a:buFont typeface="Arial" pitchFamily="34" charset="0"/>
        <a:buNone/>
        <a:defRPr sz="1600" kern="1200">
          <a:solidFill>
            <a:schemeClr val="bg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2.xml"/><Relationship Id="rId5" Type="http://schemas.openxmlformats.org/officeDocument/2006/relationships/slideLayout" Target="../slideLayouts/slideLayout9.xml"/><Relationship Id="rId4"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notesSlide" Target="../notesSlides/notesSlide3.xml"/><Relationship Id="rId4"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6" name="Imag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376762" y="5504628"/>
            <a:ext cx="2536544" cy="1170547"/>
          </a:xfrm>
          <a:prstGeom prst="rect">
            <a:avLst/>
          </a:prstGeom>
        </p:spPr>
      </p:pic>
      <p:grpSp>
        <p:nvGrpSpPr>
          <p:cNvPr id="4" name="Groupe 3"/>
          <p:cNvGrpSpPr/>
          <p:nvPr/>
        </p:nvGrpSpPr>
        <p:grpSpPr>
          <a:xfrm>
            <a:off x="527580" y="2775095"/>
            <a:ext cx="5340685" cy="883920"/>
            <a:chOff x="556260" y="2753360"/>
            <a:chExt cx="3939540" cy="883920"/>
          </a:xfrm>
        </p:grpSpPr>
        <p:cxnSp>
          <p:nvCxnSpPr>
            <p:cNvPr id="5" name="Connecteur droit 4"/>
            <p:cNvCxnSpPr/>
            <p:nvPr/>
          </p:nvCxnSpPr>
          <p:spPr>
            <a:xfrm>
              <a:off x="571500" y="2753360"/>
              <a:ext cx="39243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556260" y="3225800"/>
              <a:ext cx="39243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556260" y="3637280"/>
              <a:ext cx="39243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0" name="Espace réservé du texte 3"/>
          <p:cNvSpPr txBox="1">
            <a:spLocks/>
          </p:cNvSpPr>
          <p:nvPr/>
        </p:nvSpPr>
        <p:spPr>
          <a:xfrm>
            <a:off x="546560" y="2883958"/>
            <a:ext cx="5340685" cy="1081964"/>
          </a:xfrm>
          <a:prstGeom prst="rect">
            <a:avLst/>
          </a:prstGeom>
        </p:spPr>
        <p:txBody>
          <a:bodyPr vert="horz" lIns="0" tIns="0" rIns="0" bIns="0" rtlCol="0">
            <a:noAutofit/>
          </a:bodyPr>
          <a:lstStyle>
            <a:lvl1pPr marL="0" indent="0" algn="l" defTabSz="914400" rtl="0" eaLnBrk="1" latinLnBrk="0" hangingPunct="1">
              <a:spcBef>
                <a:spcPts val="1200"/>
              </a:spcBef>
              <a:buClr>
                <a:schemeClr val="tx2"/>
              </a:buClr>
              <a:buFont typeface="Arial" pitchFamily="34" charset="0"/>
              <a:buNone/>
              <a:tabLst/>
              <a:defRPr sz="1600" b="1" kern="1200">
                <a:solidFill>
                  <a:srgbClr val="7F7F7F"/>
                </a:solidFill>
                <a:latin typeface="Arial" pitchFamily="34" charset="0"/>
                <a:ea typeface="+mn-ea"/>
                <a:cs typeface="Arial" pitchFamily="34" charset="0"/>
              </a:defRPr>
            </a:lvl1pPr>
            <a:lvl2pPr marL="0" indent="0" algn="l" defTabSz="914400" rtl="0" eaLnBrk="1" latinLnBrk="0" hangingPunct="1">
              <a:spcBef>
                <a:spcPts val="800"/>
              </a:spcBef>
              <a:buClr>
                <a:schemeClr val="tx2"/>
              </a:buClr>
              <a:buFont typeface="Arial" pitchFamily="34" charset="0"/>
              <a:buNone/>
              <a:defRPr sz="1600" kern="1200">
                <a:solidFill>
                  <a:srgbClr val="7F7F7F"/>
                </a:solidFill>
                <a:latin typeface="Arial" pitchFamily="34" charset="0"/>
                <a:ea typeface="+mn-ea"/>
                <a:cs typeface="Arial" pitchFamily="34" charset="0"/>
              </a:defRPr>
            </a:lvl2pPr>
            <a:lvl3pPr marL="228600" indent="0" algn="l" defTabSz="914400" rtl="0" eaLnBrk="1" latinLnBrk="0" hangingPunct="1">
              <a:spcBef>
                <a:spcPts val="1400"/>
              </a:spcBef>
              <a:buClr>
                <a:schemeClr val="tx2"/>
              </a:buClr>
              <a:buFont typeface="Arial" pitchFamily="34" charset="0"/>
              <a:buNone/>
              <a:defRPr sz="1600" b="1" kern="1200">
                <a:solidFill>
                  <a:srgbClr val="7F7F7F"/>
                </a:solidFill>
                <a:latin typeface="Arial" pitchFamily="34" charset="0"/>
                <a:ea typeface="+mn-ea"/>
                <a:cs typeface="Arial" pitchFamily="34" charset="0"/>
              </a:defRPr>
            </a:lvl3pPr>
            <a:lvl4pPr marL="228600" indent="0" algn="l" defTabSz="914400" rtl="0" eaLnBrk="1" latinLnBrk="0" hangingPunct="1">
              <a:spcBef>
                <a:spcPts val="800"/>
              </a:spcBef>
              <a:buClr>
                <a:schemeClr val="tx2"/>
              </a:buClr>
              <a:buFont typeface="Arial" pitchFamily="34" charset="0"/>
              <a:buNone/>
              <a:defRPr sz="1600" kern="1200">
                <a:solidFill>
                  <a:srgbClr val="7F7F7F"/>
                </a:solidFill>
                <a:latin typeface="Arial" pitchFamily="34" charset="0"/>
                <a:ea typeface="+mn-ea"/>
                <a:cs typeface="Arial" pitchFamily="34" charset="0"/>
              </a:defRPr>
            </a:lvl4pPr>
            <a:lvl5pPr marL="0" indent="0" algn="l" defTabSz="914400" rtl="0" eaLnBrk="1" latinLnBrk="0" hangingPunct="1">
              <a:spcBef>
                <a:spcPts val="1200"/>
              </a:spcBef>
              <a:buClr>
                <a:schemeClr val="tx2"/>
              </a:buClr>
              <a:buFont typeface="Arial" pitchFamily="34" charset="0"/>
              <a:buNone/>
              <a:defRPr sz="1600" kern="1200">
                <a:solidFill>
                  <a:schemeClr val="bg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00AFDC"/>
              </a:buClr>
            </a:pPr>
            <a:r>
              <a:rPr lang="en-US" sz="1800" dirty="0" err="1">
                <a:solidFill>
                  <a:prstClr val="white"/>
                </a:solidFill>
              </a:rPr>
              <a:t>L’accessibilité</a:t>
            </a:r>
            <a:r>
              <a:rPr lang="en-US" sz="1800" dirty="0">
                <a:solidFill>
                  <a:prstClr val="white"/>
                </a:solidFill>
              </a:rPr>
              <a:t> aux services de </a:t>
            </a:r>
            <a:r>
              <a:rPr lang="en-US" sz="1800" dirty="0" err="1">
                <a:solidFill>
                  <a:prstClr val="white"/>
                </a:solidFill>
              </a:rPr>
              <a:t>santé</a:t>
            </a:r>
            <a:r>
              <a:rPr lang="en-US" sz="1800" dirty="0">
                <a:solidFill>
                  <a:prstClr val="white"/>
                </a:solidFill>
              </a:rPr>
              <a:t> et aux</a:t>
            </a:r>
          </a:p>
          <a:p>
            <a:pPr>
              <a:buClr>
                <a:srgbClr val="00AFDC"/>
              </a:buClr>
            </a:pPr>
            <a:r>
              <a:rPr lang="en-US" sz="1800" dirty="0">
                <a:solidFill>
                  <a:prstClr val="white"/>
                </a:solidFill>
              </a:rPr>
              <a:t>services </a:t>
            </a:r>
            <a:r>
              <a:rPr lang="en-US" sz="1800" dirty="0" err="1">
                <a:solidFill>
                  <a:prstClr val="white"/>
                </a:solidFill>
              </a:rPr>
              <a:t>sociaux</a:t>
            </a:r>
            <a:r>
              <a:rPr lang="en-US" sz="1800" dirty="0">
                <a:solidFill>
                  <a:prstClr val="white"/>
                </a:solidFill>
              </a:rPr>
              <a:t> des anglophones au Québec </a:t>
            </a:r>
          </a:p>
          <a:p>
            <a:pPr>
              <a:buClr>
                <a:srgbClr val="00AFDC"/>
              </a:buClr>
            </a:pPr>
            <a:r>
              <a:rPr lang="en-US" sz="1800" dirty="0">
                <a:solidFill>
                  <a:prstClr val="white"/>
                </a:solidFill>
              </a:rPr>
              <a:t>CHSSN </a:t>
            </a:r>
          </a:p>
          <a:p>
            <a:pPr>
              <a:buClr>
                <a:srgbClr val="00AFDC"/>
              </a:buClr>
            </a:pPr>
            <a:r>
              <a:rPr lang="en-US" dirty="0" err="1">
                <a:solidFill>
                  <a:prstClr val="white"/>
                </a:solidFill>
              </a:rPr>
              <a:t>Septembre</a:t>
            </a:r>
            <a:r>
              <a:rPr lang="en-US" dirty="0">
                <a:solidFill>
                  <a:prstClr val="white"/>
                </a:solidFill>
              </a:rPr>
              <a:t> 2023</a:t>
            </a:r>
          </a:p>
        </p:txBody>
      </p:sp>
      <p:sp>
        <p:nvSpPr>
          <p:cNvPr id="11" name="Forme en L 10"/>
          <p:cNvSpPr/>
          <p:nvPr/>
        </p:nvSpPr>
        <p:spPr>
          <a:xfrm rot="5400000">
            <a:off x="764244" y="6011421"/>
            <a:ext cx="110938" cy="147898"/>
          </a:xfrm>
          <a:prstGeom prst="corner">
            <a:avLst>
              <a:gd name="adj1" fmla="val 31250"/>
              <a:gd name="adj2" fmla="val 30083"/>
            </a:avLst>
          </a:prstGeom>
          <a:solidFill>
            <a:sysClr val="window" lastClr="FFFFFF"/>
          </a:solidFill>
          <a:ln w="25400" cap="flat" cmpd="sng" algn="ctr">
            <a:noFill/>
            <a:prstDash val="solid"/>
          </a:ln>
          <a:effectLst/>
        </p:spPr>
        <p:txBody>
          <a:bodyPr rtlCol="0" anchor="ctr"/>
          <a:lstStyle/>
          <a:p>
            <a:pPr algn="ctr">
              <a:defRPr/>
            </a:pPr>
            <a:endParaRPr lang="en-CA" kern="0">
              <a:solidFill>
                <a:sysClr val="window" lastClr="FFFFFF"/>
              </a:solidFill>
              <a:latin typeface="Calibri"/>
            </a:endParaRPr>
          </a:p>
        </p:txBody>
      </p:sp>
      <p:sp>
        <p:nvSpPr>
          <p:cNvPr id="13" name="Espace réservé du texte 6"/>
          <p:cNvSpPr txBox="1">
            <a:spLocks/>
          </p:cNvSpPr>
          <p:nvPr/>
        </p:nvSpPr>
        <p:spPr>
          <a:xfrm>
            <a:off x="759940" y="6062305"/>
            <a:ext cx="3663420" cy="293969"/>
          </a:xfrm>
          <a:prstGeom prst="rect">
            <a:avLst/>
          </a:prstGeom>
        </p:spPr>
        <p:txBody>
          <a:bodyPr/>
          <a:lstStyle>
            <a:lvl1pPr marL="0" indent="0" algn="l" defTabSz="914400" rtl="0" eaLnBrk="1" latinLnBrk="0" hangingPunct="1">
              <a:spcBef>
                <a:spcPct val="20000"/>
              </a:spcBef>
              <a:buFont typeface="Arial" pitchFamily="34" charset="0"/>
              <a:buNone/>
              <a:defRPr sz="3200" b="1" kern="1200">
                <a:solidFill>
                  <a:schemeClr val="bg1"/>
                </a:solidFill>
                <a:latin typeface="TSTAR"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fr-CA" sz="1800" dirty="0">
                <a:solidFill>
                  <a:prstClr val="white"/>
                </a:solidFill>
                <a:latin typeface="Arial" pitchFamily="34" charset="0"/>
                <a:cs typeface="Arial" pitchFamily="34" charset="0"/>
              </a:rPr>
              <a:t>de la vie aux idées</a:t>
            </a:r>
          </a:p>
        </p:txBody>
      </p:sp>
      <p:sp>
        <p:nvSpPr>
          <p:cNvPr id="2" name="Rectangle 1">
            <a:extLst>
              <a:ext uri="{FF2B5EF4-FFF2-40B4-BE49-F238E27FC236}">
                <a16:creationId xmlns:a16="http://schemas.microsoft.com/office/drawing/2014/main" id="{41DEBB95-3E04-ADA2-3E9B-039BACB2E6A1}"/>
              </a:ext>
            </a:extLst>
          </p:cNvPr>
          <p:cNvSpPr/>
          <p:nvPr/>
        </p:nvSpPr>
        <p:spPr>
          <a:xfrm>
            <a:off x="517249" y="1989110"/>
            <a:ext cx="5340685" cy="637916"/>
          </a:xfrm>
          <a:prstGeom prst="rect">
            <a:avLst/>
          </a:prstGeom>
          <a:solidFill>
            <a:schemeClr val="tx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CA" sz="1600" dirty="0">
                <a:solidFill>
                  <a:schemeClr val="bg1"/>
                </a:solidFill>
                <a:latin typeface="Arial" panose="020B0604020202020204" pitchFamily="34" charset="0"/>
                <a:cs typeface="Arial" panose="020B0604020202020204" pitchFamily="34" charset="0"/>
              </a:rPr>
              <a:t>RAPPORT RÉGIONAL SOMMAIRE :</a:t>
            </a:r>
          </a:p>
          <a:p>
            <a:r>
              <a:rPr lang="fr-CA" b="1">
                <a:solidFill>
                  <a:schemeClr val="bg1"/>
                </a:solidFill>
                <a:latin typeface="Arial" panose="020B0604020202020204" pitchFamily="34" charset="0"/>
                <a:cs typeface="Arial" panose="020B0604020202020204" pitchFamily="34" charset="0"/>
              </a:rPr>
              <a:t>LAURENTIDES</a:t>
            </a:r>
            <a:endParaRPr lang="fr-CA"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6553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5" name="Rectangle 5"/>
          <p:cNvSpPr>
            <a:spLocks noGrp="1" noChangeArrowheads="1"/>
          </p:cNvSpPr>
          <p:nvPr>
            <p:ph type="title"/>
            <p:custDataLst>
              <p:tags r:id="rId1"/>
            </p:custDataLst>
          </p:nvPr>
        </p:nvSpPr>
        <p:spPr/>
        <p:txBody>
          <a:bodyPr>
            <a:normAutofit/>
          </a:bodyPr>
          <a:lstStyle/>
          <a:p>
            <a:pPr algn="just">
              <a:spcBef>
                <a:spcPts val="1200"/>
              </a:spcBef>
              <a:buClr>
                <a:schemeClr val="tx2"/>
              </a:buClr>
            </a:pPr>
            <a:r>
              <a:rPr lang="en-CA" sz="2400" dirty="0" err="1"/>
              <a:t>Contexte</a:t>
            </a:r>
            <a:r>
              <a:rPr lang="en-CA" sz="2400" dirty="0"/>
              <a:t> et </a:t>
            </a:r>
            <a:r>
              <a:rPr lang="en-CA" sz="2400" dirty="0" err="1"/>
              <a:t>Méthodologie</a:t>
            </a:r>
            <a:r>
              <a:rPr lang="en-CA" sz="2400" dirty="0"/>
              <a:t> 1/2</a:t>
            </a:r>
          </a:p>
        </p:txBody>
      </p:sp>
      <p:sp>
        <p:nvSpPr>
          <p:cNvPr id="5" name="Espace réservé du pied de page 4"/>
          <p:cNvSpPr>
            <a:spLocks noGrp="1"/>
          </p:cNvSpPr>
          <p:nvPr>
            <p:ph type="ftr" sz="quarter" idx="11"/>
            <p:custDataLst>
              <p:tags r:id="rId2"/>
            </p:custDataLst>
          </p:nvPr>
        </p:nvSpPr>
        <p:spPr/>
        <p:txBody>
          <a:bodyPr/>
          <a:lstStyle/>
          <a:p>
            <a:pPr>
              <a:defRPr/>
            </a:pPr>
            <a:r>
              <a:rPr lang="en-CA" dirty="0">
                <a:solidFill>
                  <a:srgbClr val="000000">
                    <a:tint val="75000"/>
                  </a:srgbClr>
                </a:solidFill>
              </a:rPr>
              <a:t>CROP</a:t>
            </a:r>
          </a:p>
        </p:txBody>
      </p:sp>
      <p:sp>
        <p:nvSpPr>
          <p:cNvPr id="4" name="Espace réservé du numéro de diapositive 3"/>
          <p:cNvSpPr>
            <a:spLocks noGrp="1"/>
          </p:cNvSpPr>
          <p:nvPr>
            <p:ph type="sldNum" sz="quarter" idx="12"/>
            <p:custDataLst>
              <p:tags r:id="rId3"/>
            </p:custDataLst>
          </p:nvPr>
        </p:nvSpPr>
        <p:spPr/>
        <p:txBody>
          <a:bodyPr/>
          <a:lstStyle/>
          <a:p>
            <a:pPr>
              <a:defRPr/>
            </a:pPr>
            <a:fld id="{E7B58D81-04C7-47EB-9B1C-20051A4D7758}" type="slidenum">
              <a:rPr lang="en-CA">
                <a:solidFill>
                  <a:srgbClr val="000000">
                    <a:tint val="75000"/>
                  </a:srgbClr>
                </a:solidFill>
              </a:rPr>
              <a:pPr>
                <a:defRPr/>
              </a:pPr>
              <a:t>2</a:t>
            </a:fld>
            <a:endParaRPr lang="en-CA" dirty="0">
              <a:solidFill>
                <a:srgbClr val="000000">
                  <a:tint val="75000"/>
                </a:srgbClr>
              </a:solidFill>
            </a:endParaRPr>
          </a:p>
        </p:txBody>
      </p:sp>
      <p:sp>
        <p:nvSpPr>
          <p:cNvPr id="9" name="Rectangle 8">
            <a:extLst>
              <a:ext uri="{FF2B5EF4-FFF2-40B4-BE49-F238E27FC236}">
                <a16:creationId xmlns:a16="http://schemas.microsoft.com/office/drawing/2014/main" id="{AC92060E-E891-683C-63CD-98F290311B4E}"/>
              </a:ext>
            </a:extLst>
          </p:cNvPr>
          <p:cNvSpPr/>
          <p:nvPr/>
        </p:nvSpPr>
        <p:spPr>
          <a:xfrm>
            <a:off x="746464" y="1454942"/>
            <a:ext cx="11328142" cy="5937010"/>
          </a:xfrm>
          <a:prstGeom prst="rect">
            <a:avLst/>
          </a:prstGeom>
        </p:spPr>
        <p:txBody>
          <a:bodyPr wrap="square">
            <a:spAutoFit/>
          </a:bodyPr>
          <a:lstStyle/>
          <a:p>
            <a:pPr>
              <a:buClr>
                <a:srgbClr val="00AFDC"/>
              </a:buClr>
            </a:pPr>
            <a:r>
              <a:rPr lang="en-CA" sz="1200" dirty="0">
                <a:solidFill>
                  <a:srgbClr val="00AFDC"/>
                </a:solidFill>
                <a:latin typeface="Arial" panose="020B0604020202020204" pitchFamily="34" charset="0"/>
                <a:cs typeface="Arial" panose="020B0604020202020204" pitchFamily="34" charset="0"/>
              </a:rPr>
              <a:t>Introduction au rapport</a:t>
            </a:r>
          </a:p>
          <a:p>
            <a:pPr>
              <a:buClr>
                <a:srgbClr val="00AFDC"/>
              </a:buClr>
            </a:pPr>
            <a:endParaRPr lang="en-CA" sz="1200" dirty="0">
              <a:solidFill>
                <a:srgbClr val="00AFDC"/>
              </a:solidFill>
              <a:latin typeface="Arial" panose="020B0604020202020204" pitchFamily="34" charset="0"/>
              <a:cs typeface="Arial" panose="020B0604020202020204" pitchFamily="34" charset="0"/>
            </a:endParaRPr>
          </a:p>
          <a:p>
            <a:pPr algn="just">
              <a:lnSpc>
                <a:spcPct val="95000"/>
              </a:lnSpc>
              <a:defRPr/>
            </a:pPr>
            <a:r>
              <a:rPr lang="fr-CA" sz="1200" dirty="0">
                <a:solidFill>
                  <a:srgbClr val="000000">
                    <a:lumMod val="65000"/>
                    <a:lumOff val="35000"/>
                  </a:srgbClr>
                </a:solidFill>
                <a:latin typeface="Arial" panose="020B0604020202020204" pitchFamily="34" charset="0"/>
                <a:cs typeface="Arial" panose="020B0604020202020204" pitchFamily="34" charset="0"/>
              </a:rPr>
              <a:t>Le CHSSN (Community </a:t>
            </a:r>
            <a:r>
              <a:rPr lang="fr-CA" sz="1200" dirty="0" err="1">
                <a:solidFill>
                  <a:srgbClr val="000000">
                    <a:lumMod val="65000"/>
                    <a:lumOff val="35000"/>
                  </a:srgbClr>
                </a:solidFill>
                <a:latin typeface="Arial" panose="020B0604020202020204" pitchFamily="34" charset="0"/>
                <a:cs typeface="Arial" panose="020B0604020202020204" pitchFamily="34" charset="0"/>
              </a:rPr>
              <a:t>Health</a:t>
            </a:r>
            <a:r>
              <a:rPr lang="fr-CA" sz="1200" dirty="0">
                <a:solidFill>
                  <a:srgbClr val="000000">
                    <a:lumMod val="65000"/>
                    <a:lumOff val="35000"/>
                  </a:srgbClr>
                </a:solidFill>
                <a:latin typeface="Arial" panose="020B0604020202020204" pitchFamily="34" charset="0"/>
                <a:cs typeface="Arial" panose="020B0604020202020204" pitchFamily="34" charset="0"/>
              </a:rPr>
              <a:t> and Social Services Network) a été créé en 2000 pour soutenir les communautés anglophones du Québec dans leurs efforts pour corriger les inégalités d'état de santé et favoriser la vitalité communautaire. </a:t>
            </a:r>
          </a:p>
          <a:p>
            <a:pPr algn="just">
              <a:lnSpc>
                <a:spcPct val="95000"/>
              </a:lnSpc>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algn="just">
              <a:lnSpc>
                <a:spcPct val="95000"/>
              </a:lnSpc>
              <a:defRPr/>
            </a:pPr>
            <a:r>
              <a:rPr lang="fr-CA" sz="1200" dirty="0">
                <a:solidFill>
                  <a:srgbClr val="000000">
                    <a:lumMod val="65000"/>
                    <a:lumOff val="35000"/>
                  </a:srgbClr>
                </a:solidFill>
                <a:latin typeface="Arial" panose="020B0604020202020204" pitchFamily="34" charset="0"/>
                <a:cs typeface="Arial" panose="020B0604020202020204" pitchFamily="34" charset="0"/>
              </a:rPr>
              <a:t>Dans le but d’améliorer les services destinés aux anglophones dans les différentes régions du Québec, un rapport sommaire a été préparé par CROP pour chacune des régions du Québec. Les résultats de notre analyse sont présentés dans le document ci-joint pour les anglophones de la région des Laurentides. En plus des résultats régionaux, les réponses pour l’ensemble de la province (francophones et anglophones séparément) sont également exposées dans ce rapport.  </a:t>
            </a:r>
          </a:p>
          <a:p>
            <a:pPr algn="just">
              <a:lnSpc>
                <a:spcPct val="95000"/>
              </a:lnSpc>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algn="just">
              <a:lnSpc>
                <a:spcPct val="95000"/>
              </a:lnSpc>
              <a:defRPr/>
            </a:pPr>
            <a:r>
              <a:rPr lang="fr-CA" sz="1200" dirty="0">
                <a:solidFill>
                  <a:srgbClr val="00AFDC"/>
                </a:solidFill>
                <a:latin typeface="Arial" panose="020B0604020202020204" pitchFamily="34" charset="0"/>
                <a:cs typeface="Arial" panose="020B0604020202020204" pitchFamily="34" charset="0"/>
              </a:rPr>
              <a:t>Collecte de données </a:t>
            </a:r>
          </a:p>
          <a:p>
            <a:pPr algn="just">
              <a:lnSpc>
                <a:spcPct val="95000"/>
              </a:lnSpc>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algn="just">
              <a:lnSpc>
                <a:spcPct val="95000"/>
              </a:lnSpc>
              <a:defRPr/>
            </a:pPr>
            <a:r>
              <a:rPr lang="fr-CA" sz="1200" dirty="0">
                <a:solidFill>
                  <a:srgbClr val="000000">
                    <a:lumMod val="65000"/>
                    <a:lumOff val="35000"/>
                  </a:srgbClr>
                </a:solidFill>
                <a:latin typeface="Arial" panose="020B0604020202020204" pitchFamily="34" charset="0"/>
                <a:cs typeface="Arial" panose="020B0604020202020204" pitchFamily="34" charset="0"/>
              </a:rPr>
              <a:t>L’étude a été menée en ligne par CROP du 15 mars au 17 avril 2023.</a:t>
            </a:r>
          </a:p>
          <a:p>
            <a:pPr algn="just">
              <a:lnSpc>
                <a:spcPct val="95000"/>
              </a:lnSpc>
              <a:defRPr/>
            </a:pPr>
            <a:r>
              <a:rPr lang="fr-CA" sz="1200" dirty="0">
                <a:solidFill>
                  <a:srgbClr val="000000">
                    <a:lumMod val="65000"/>
                    <a:lumOff val="35000"/>
                  </a:srgbClr>
                </a:solidFill>
                <a:latin typeface="Arial" panose="020B0604020202020204" pitchFamily="34" charset="0"/>
                <a:cs typeface="Arial" panose="020B0604020202020204" pitchFamily="34" charset="0"/>
              </a:rPr>
              <a:t>Au total,  pour l’ensemble de la province, 4 318 répondants </a:t>
            </a:r>
            <a:r>
              <a:rPr lang="fr-CA" sz="1200">
                <a:solidFill>
                  <a:srgbClr val="000000">
                    <a:lumMod val="65000"/>
                    <a:lumOff val="35000"/>
                  </a:srgbClr>
                </a:solidFill>
                <a:latin typeface="Arial" panose="020B0604020202020204" pitchFamily="34" charset="0"/>
                <a:cs typeface="Arial" panose="020B0604020202020204" pitchFamily="34" charset="0"/>
              </a:rPr>
              <a:t>ont complété </a:t>
            </a:r>
            <a:r>
              <a:rPr lang="fr-CA" sz="1200" dirty="0">
                <a:solidFill>
                  <a:srgbClr val="000000">
                    <a:lumMod val="65000"/>
                    <a:lumOff val="35000"/>
                  </a:srgbClr>
                </a:solidFill>
                <a:latin typeface="Arial" panose="020B0604020202020204" pitchFamily="34" charset="0"/>
                <a:cs typeface="Arial" panose="020B0604020202020204" pitchFamily="34" charset="0"/>
              </a:rPr>
              <a:t>le questionnaire en anglais et 1 000 en français. Trois collectes de données ont été réalisées en parallèle :</a:t>
            </a:r>
          </a:p>
          <a:p>
            <a:pPr algn="just">
              <a:lnSpc>
                <a:spcPct val="95000"/>
              </a:lnSpc>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algn="just">
              <a:lnSpc>
                <a:spcPct val="95000"/>
              </a:lnSpc>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algn="just">
              <a:lnSpc>
                <a:spcPct val="95000"/>
              </a:lnSpc>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algn="just">
              <a:lnSpc>
                <a:spcPct val="95000"/>
              </a:lnSpc>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algn="just">
              <a:lnSpc>
                <a:spcPct val="95000"/>
              </a:lnSpc>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algn="just">
              <a:lnSpc>
                <a:spcPct val="95000"/>
              </a:lnSpc>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algn="just">
              <a:lnSpc>
                <a:spcPct val="95000"/>
              </a:lnSpc>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algn="just">
              <a:lnSpc>
                <a:spcPct val="95000"/>
              </a:lnSpc>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algn="just">
              <a:lnSpc>
                <a:spcPct val="95000"/>
              </a:lnSpc>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algn="just">
              <a:lnSpc>
                <a:spcPct val="95000"/>
              </a:lnSpc>
              <a:defRPr/>
            </a:pPr>
            <a:r>
              <a:rPr lang="fr-CA" sz="1200" dirty="0">
                <a:solidFill>
                  <a:srgbClr val="00AFDC"/>
                </a:solidFill>
                <a:latin typeface="Arial" panose="020B0604020202020204" pitchFamily="34" charset="0"/>
                <a:cs typeface="Arial" panose="020B0604020202020204" pitchFamily="34" charset="0"/>
              </a:rPr>
              <a:t>Pondération et traitement des données</a:t>
            </a:r>
          </a:p>
          <a:p>
            <a:pPr algn="just">
              <a:lnSpc>
                <a:spcPct val="95000"/>
              </a:lnSpc>
              <a:defRPr/>
            </a:pPr>
            <a:endParaRPr lang="fr-CA" sz="1200" dirty="0">
              <a:solidFill>
                <a:srgbClr val="00AFDC"/>
              </a:solidFill>
              <a:latin typeface="Arial" panose="020B0604020202020204" pitchFamily="34" charset="0"/>
              <a:cs typeface="Arial" panose="020B0604020202020204" pitchFamily="34" charset="0"/>
            </a:endParaRPr>
          </a:p>
          <a:p>
            <a:pPr algn="just">
              <a:lnSpc>
                <a:spcPct val="95000"/>
              </a:lnSpc>
              <a:defRPr/>
            </a:pPr>
            <a:r>
              <a:rPr lang="fr-CA" sz="1200" dirty="0">
                <a:solidFill>
                  <a:srgbClr val="000000">
                    <a:lumMod val="65000"/>
                    <a:lumOff val="35000"/>
                  </a:srgbClr>
                </a:solidFill>
                <a:latin typeface="Arial" panose="020B0604020202020204" pitchFamily="34" charset="0"/>
                <a:cs typeface="Arial" panose="020B0604020202020204" pitchFamily="34" charset="0"/>
              </a:rPr>
              <a:t>Les données ont été pondérées en fonction de la région, de l'âge et du sexe selon les données du recensement de 2021 de Statistique Canada. Toutes les données de l'enquête recueillies auprès des anglophones ont été fusionnées : les données du lien web distribué par les partenaires du CHSSN (n=818) avec les données principales de l'enquête via le panel web (n=3 500).</a:t>
            </a:r>
            <a:endParaRPr lang="en-CA" sz="1200" dirty="0">
              <a:solidFill>
                <a:srgbClr val="000000">
                  <a:lumMod val="65000"/>
                  <a:lumOff val="35000"/>
                </a:srgbClr>
              </a:solidFill>
              <a:latin typeface="Arial" panose="020B0604020202020204" pitchFamily="34" charset="0"/>
              <a:cs typeface="Arial" panose="020B0604020202020204" pitchFamily="34" charset="0"/>
            </a:endParaRPr>
          </a:p>
          <a:p>
            <a:pPr algn="just">
              <a:buClr>
                <a:srgbClr val="00AFDC"/>
              </a:buClr>
            </a:pPr>
            <a:endParaRPr lang="en-CA" sz="1200" dirty="0">
              <a:solidFill>
                <a:srgbClr val="000000">
                  <a:lumMod val="65000"/>
                  <a:lumOff val="35000"/>
                </a:srgbClr>
              </a:solidFill>
              <a:latin typeface="Arial" panose="020B0604020202020204" pitchFamily="34" charset="0"/>
              <a:cs typeface="Arial" panose="020B0604020202020204" pitchFamily="34" charset="0"/>
            </a:endParaRPr>
          </a:p>
          <a:p>
            <a:pPr algn="just">
              <a:buClr>
                <a:srgbClr val="00AFDC"/>
              </a:buClr>
            </a:pPr>
            <a:endParaRPr lang="en-CA" sz="1200" dirty="0">
              <a:solidFill>
                <a:srgbClr val="000000">
                  <a:lumMod val="65000"/>
                  <a:lumOff val="35000"/>
                </a:srgbClr>
              </a:solidFill>
              <a:latin typeface="Arial" panose="020B0604020202020204" pitchFamily="34" charset="0"/>
              <a:cs typeface="Arial" panose="020B0604020202020204" pitchFamily="34" charset="0"/>
            </a:endParaRPr>
          </a:p>
          <a:p>
            <a:pPr algn="just">
              <a:buClr>
                <a:srgbClr val="00AFDC"/>
              </a:buClr>
            </a:pPr>
            <a:endParaRPr lang="en-CA" sz="1200" dirty="0">
              <a:solidFill>
                <a:srgbClr val="000000">
                  <a:lumMod val="65000"/>
                  <a:lumOff val="35000"/>
                </a:srgbClr>
              </a:solidFill>
              <a:latin typeface="Arial" panose="020B0604020202020204" pitchFamily="34" charset="0"/>
              <a:cs typeface="Arial" panose="020B0604020202020204" pitchFamily="34" charset="0"/>
            </a:endParaRPr>
          </a:p>
          <a:p>
            <a:pPr algn="just">
              <a:buClr>
                <a:srgbClr val="00AFDC"/>
              </a:buClr>
            </a:pPr>
            <a:endParaRPr lang="en-CA" sz="1200" dirty="0">
              <a:solidFill>
                <a:srgbClr val="000000">
                  <a:lumMod val="65000"/>
                  <a:lumOff val="35000"/>
                </a:srgbClr>
              </a:solidFill>
              <a:latin typeface="Arial" panose="020B0604020202020204" pitchFamily="34" charset="0"/>
              <a:cs typeface="Arial" panose="020B0604020202020204" pitchFamily="34" charset="0"/>
            </a:endParaRPr>
          </a:p>
        </p:txBody>
      </p:sp>
      <p:graphicFrame>
        <p:nvGraphicFramePr>
          <p:cNvPr id="10" name="Espace réservé du tableau 25">
            <a:extLst>
              <a:ext uri="{FF2B5EF4-FFF2-40B4-BE49-F238E27FC236}">
                <a16:creationId xmlns:a16="http://schemas.microsoft.com/office/drawing/2014/main" id="{A7CA3537-8B44-851D-6738-B1D46A5BAE30}"/>
              </a:ext>
            </a:extLst>
          </p:cNvPr>
          <p:cNvGraphicFramePr>
            <a:graphicFrameLocks/>
          </p:cNvGraphicFramePr>
          <p:nvPr>
            <p:custDataLst>
              <p:tags r:id="rId4"/>
            </p:custDataLst>
            <p:extLst>
              <p:ext uri="{D42A27DB-BD31-4B8C-83A1-F6EECF244321}">
                <p14:modId xmlns:p14="http://schemas.microsoft.com/office/powerpoint/2010/main" val="3963897216"/>
              </p:ext>
            </p:extLst>
          </p:nvPr>
        </p:nvGraphicFramePr>
        <p:xfrm>
          <a:off x="846666" y="3984220"/>
          <a:ext cx="7559017" cy="1250780"/>
        </p:xfrm>
        <a:graphic>
          <a:graphicData uri="http://schemas.openxmlformats.org/drawingml/2006/table">
            <a:tbl>
              <a:tblPr firstRow="1" bandRow="1">
                <a:tableStyleId>{2D5ABB26-0587-4C30-8999-92F81FD0307C}</a:tableStyleId>
              </a:tblPr>
              <a:tblGrid>
                <a:gridCol w="2159719">
                  <a:extLst>
                    <a:ext uri="{9D8B030D-6E8A-4147-A177-3AD203B41FA5}">
                      <a16:colId xmlns:a16="http://schemas.microsoft.com/office/drawing/2014/main" val="20000"/>
                    </a:ext>
                  </a:extLst>
                </a:gridCol>
                <a:gridCol w="1799766">
                  <a:extLst>
                    <a:ext uri="{9D8B030D-6E8A-4147-A177-3AD203B41FA5}">
                      <a16:colId xmlns:a16="http://schemas.microsoft.com/office/drawing/2014/main" val="20001"/>
                    </a:ext>
                  </a:extLst>
                </a:gridCol>
                <a:gridCol w="1799766">
                  <a:extLst>
                    <a:ext uri="{9D8B030D-6E8A-4147-A177-3AD203B41FA5}">
                      <a16:colId xmlns:a16="http://schemas.microsoft.com/office/drawing/2014/main" val="20002"/>
                    </a:ext>
                  </a:extLst>
                </a:gridCol>
                <a:gridCol w="1799766">
                  <a:extLst>
                    <a:ext uri="{9D8B030D-6E8A-4147-A177-3AD203B41FA5}">
                      <a16:colId xmlns:a16="http://schemas.microsoft.com/office/drawing/2014/main" val="20003"/>
                    </a:ext>
                  </a:extLst>
                </a:gridCol>
              </a:tblGrid>
              <a:tr h="310736">
                <a:tc>
                  <a:txBody>
                    <a:bodyPr/>
                    <a:lstStyle/>
                    <a:p>
                      <a:pPr algn="l"/>
                      <a:r>
                        <a:rPr lang="en-CA" sz="1200" b="1" noProof="0" dirty="0">
                          <a:solidFill>
                            <a:srgbClr val="7F7F7F"/>
                          </a:solidFill>
                          <a:latin typeface="Arial" pitchFamily="34" charset="0"/>
                          <a:cs typeface="Arial" pitchFamily="34" charset="0"/>
                        </a:rPr>
                        <a:t>CIBLES:</a:t>
                      </a:r>
                    </a:p>
                  </a:txBody>
                  <a:tcPr marL="0" marR="0" marT="45714" marB="45714" anchor="b">
                    <a:lnR w="76200" cap="flat" cmpd="sng" algn="ctr">
                      <a:solidFill>
                        <a:schemeClr val="bg1"/>
                      </a:solidFill>
                      <a:prstDash val="solid"/>
                      <a:round/>
                      <a:headEnd type="none" w="med" len="med"/>
                      <a:tailEnd type="none" w="med" len="med"/>
                    </a:lnR>
                    <a:lnB w="57150" cap="flat" cmpd="sng" algn="ctr">
                      <a:solidFill>
                        <a:schemeClr val="tx2"/>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1200"/>
                        </a:spcBef>
                        <a:spcAft>
                          <a:spcPts val="0"/>
                        </a:spcAft>
                        <a:buClr>
                          <a:srgbClr val="00AFDC"/>
                        </a:buClr>
                        <a:buSzTx/>
                        <a:buFont typeface="Arial" pitchFamily="34" charset="0"/>
                        <a:buNone/>
                        <a:tabLst/>
                        <a:defRPr/>
                      </a:pPr>
                      <a:r>
                        <a:rPr kumimoji="0" lang="en-CA" sz="1100" b="1" i="0" u="none" strike="noStrike" kern="1200" cap="none" spc="0" normalizeH="0" baseline="0" noProof="0" dirty="0">
                          <a:ln>
                            <a:noFill/>
                          </a:ln>
                          <a:solidFill>
                            <a:srgbClr val="7F7F7F"/>
                          </a:solidFill>
                          <a:effectLst/>
                          <a:uLnTx/>
                          <a:uFillTx/>
                          <a:latin typeface="Arial Narrow" pitchFamily="34" charset="0"/>
                          <a:ea typeface="+mn-ea"/>
                          <a:cs typeface="Arial" pitchFamily="34" charset="0"/>
                        </a:rPr>
                        <a:t>FRANCOPHONES</a:t>
                      </a:r>
                    </a:p>
                  </a:txBody>
                  <a:tcPr marL="0" marR="0" marT="45714" marB="45714"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57150" cap="flat" cmpd="sng" algn="ctr">
                      <a:solidFill>
                        <a:schemeClr val="tx2"/>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1200"/>
                        </a:spcBef>
                        <a:spcAft>
                          <a:spcPts val="0"/>
                        </a:spcAft>
                        <a:buClr>
                          <a:srgbClr val="00AFDC"/>
                        </a:buClr>
                        <a:buSzTx/>
                        <a:buFont typeface="Arial" pitchFamily="34" charset="0"/>
                        <a:buNone/>
                        <a:tabLst/>
                        <a:defRPr/>
                      </a:pPr>
                      <a:r>
                        <a:rPr kumimoji="0" lang="en-CA" sz="1100" b="1" i="0" u="none" strike="noStrike" kern="1200" cap="none" spc="0" normalizeH="0" baseline="0" noProof="0" dirty="0">
                          <a:ln>
                            <a:noFill/>
                          </a:ln>
                          <a:solidFill>
                            <a:srgbClr val="7F7F7F"/>
                          </a:solidFill>
                          <a:effectLst/>
                          <a:uLnTx/>
                          <a:uFillTx/>
                          <a:latin typeface="Arial Narrow" pitchFamily="34" charset="0"/>
                          <a:ea typeface="+mn-ea"/>
                          <a:cs typeface="Arial" pitchFamily="34" charset="0"/>
                        </a:rPr>
                        <a:t>ANGLOPHONES</a:t>
                      </a:r>
                    </a:p>
                  </a:txBody>
                  <a:tcPr marL="0" marR="0" marT="45714" marB="45714"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57150" cap="flat" cmpd="sng" algn="ctr">
                      <a:solidFill>
                        <a:schemeClr val="tx2"/>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1200"/>
                        </a:spcBef>
                        <a:spcAft>
                          <a:spcPts val="0"/>
                        </a:spcAft>
                        <a:buClr>
                          <a:srgbClr val="00AFDC"/>
                        </a:buClr>
                        <a:buSzTx/>
                        <a:buFont typeface="Arial" pitchFamily="34" charset="0"/>
                        <a:buNone/>
                        <a:tabLst/>
                        <a:defRPr/>
                      </a:pPr>
                      <a:r>
                        <a:rPr kumimoji="0" lang="en-CA" sz="1100" b="1" i="0" u="none" strike="noStrike" kern="1200" cap="none" spc="0" normalizeH="0" baseline="0" noProof="0" dirty="0">
                          <a:ln>
                            <a:noFill/>
                          </a:ln>
                          <a:solidFill>
                            <a:srgbClr val="7F7F7F"/>
                          </a:solidFill>
                          <a:effectLst/>
                          <a:uLnTx/>
                          <a:uFillTx/>
                          <a:latin typeface="Arial Narrow" pitchFamily="34" charset="0"/>
                          <a:ea typeface="+mn-ea"/>
                          <a:cs typeface="Arial" pitchFamily="34" charset="0"/>
                        </a:rPr>
                        <a:t>ANGLOPHONES</a:t>
                      </a:r>
                    </a:p>
                  </a:txBody>
                  <a:tcPr marL="0" marR="0" marT="45714" marB="45714"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571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0"/>
                  </a:ext>
                </a:extLst>
              </a:tr>
              <a:tr h="344760">
                <a:tc>
                  <a:txBody>
                    <a:bodyPr/>
                    <a:lstStyle/>
                    <a:p>
                      <a:pPr marL="0" marR="0" lvl="0" indent="0" algn="l" defTabSz="914400" rtl="0" eaLnBrk="1" fontAlgn="auto" latinLnBrk="0" hangingPunct="1">
                        <a:lnSpc>
                          <a:spcPct val="100000"/>
                        </a:lnSpc>
                        <a:spcBef>
                          <a:spcPts val="1200"/>
                        </a:spcBef>
                        <a:spcAft>
                          <a:spcPts val="0"/>
                        </a:spcAft>
                        <a:buClr>
                          <a:srgbClr val="00AFDC"/>
                        </a:buClr>
                        <a:buSzTx/>
                        <a:buFont typeface="Arial" pitchFamily="34" charset="0"/>
                        <a:buNone/>
                        <a:tabLst/>
                        <a:defRPr/>
                      </a:pPr>
                      <a:r>
                        <a:rPr kumimoji="0" lang="en-CA" sz="1200" b="1" i="0" u="none" strike="noStrike" kern="1200" cap="none" spc="0" normalizeH="0" baseline="0" noProof="0" dirty="0">
                          <a:ln>
                            <a:noFill/>
                          </a:ln>
                          <a:solidFill>
                            <a:srgbClr val="7F7F7F"/>
                          </a:solidFill>
                          <a:effectLst/>
                          <a:uLnTx/>
                          <a:uFillTx/>
                          <a:latin typeface="Arial Narrow" pitchFamily="34" charset="0"/>
                          <a:ea typeface="+mn-ea"/>
                          <a:cs typeface="Arial" pitchFamily="34" charset="0"/>
                        </a:rPr>
                        <a:t>MÉTHODE DE COLLECTE</a:t>
                      </a:r>
                    </a:p>
                  </a:txBody>
                  <a:tcPr marL="0" marR="0" marT="45714" marB="45714" anchor="ctr">
                    <a:lnR w="76200" cap="flat" cmpd="sng" algn="ctr">
                      <a:solidFill>
                        <a:schemeClr val="bg1"/>
                      </a:solidFill>
                      <a:prstDash val="solid"/>
                      <a:round/>
                      <a:headEnd type="none" w="med" len="med"/>
                      <a:tailEnd type="none" w="med" len="med"/>
                    </a:lnR>
                    <a:lnT w="57150" cap="flat" cmpd="sng" algn="ctr">
                      <a:solidFill>
                        <a:schemeClr val="tx2"/>
                      </a:solidFill>
                      <a:prstDash val="solid"/>
                      <a:round/>
                      <a:headEnd type="none" w="med" len="med"/>
                      <a:tailEnd type="none" w="med" len="med"/>
                    </a:lnT>
                  </a:tcPr>
                </a:tc>
                <a:tc>
                  <a:txBody>
                    <a:bodyPr/>
                    <a:lstStyle/>
                    <a:p>
                      <a:pPr algn="ctr" fontAlgn="ctr"/>
                      <a:r>
                        <a:rPr lang="en-CA" sz="1100" b="1" kern="1200" noProof="0" dirty="0">
                          <a:solidFill>
                            <a:srgbClr val="7F7F7F"/>
                          </a:solidFill>
                          <a:latin typeface="Arial" pitchFamily="34" charset="0"/>
                          <a:ea typeface="+mn-ea"/>
                          <a:cs typeface="Arial" pitchFamily="34" charset="0"/>
                        </a:rPr>
                        <a:t>Panel web</a:t>
                      </a:r>
                    </a:p>
                  </a:txBody>
                  <a:tcPr marL="9524" marR="9524" marT="9524"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57150" cap="flat" cmpd="sng" algn="ctr">
                      <a:solidFill>
                        <a:schemeClr val="tx2"/>
                      </a:solidFill>
                      <a:prstDash val="solid"/>
                      <a:round/>
                      <a:headEnd type="none" w="med" len="med"/>
                      <a:tailEnd type="none" w="med" len="med"/>
                    </a:lnT>
                    <a:solidFill>
                      <a:srgbClr val="CDF4FF"/>
                    </a:solidFill>
                  </a:tcPr>
                </a:tc>
                <a:tc>
                  <a:txBody>
                    <a:bodyPr/>
                    <a:lstStyle/>
                    <a:p>
                      <a:pPr algn="ctr" fontAlgn="ctr"/>
                      <a:r>
                        <a:rPr lang="en-CA" sz="1100" b="1" kern="1200" noProof="0" dirty="0">
                          <a:solidFill>
                            <a:srgbClr val="7F7F7F"/>
                          </a:solidFill>
                          <a:latin typeface="Arial" pitchFamily="34" charset="0"/>
                          <a:ea typeface="+mn-ea"/>
                          <a:cs typeface="Arial" pitchFamily="34" charset="0"/>
                        </a:rPr>
                        <a:t>Panel web</a:t>
                      </a:r>
                    </a:p>
                  </a:txBody>
                  <a:tcPr marL="9524" marR="9524" marT="9524"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57150" cap="flat" cmpd="sng" algn="ctr">
                      <a:solidFill>
                        <a:schemeClr val="tx2"/>
                      </a:solidFill>
                      <a:prstDash val="solid"/>
                      <a:round/>
                      <a:headEnd type="none" w="med" len="med"/>
                      <a:tailEnd type="none" w="med" len="med"/>
                    </a:lnT>
                    <a:solidFill>
                      <a:srgbClr val="E7FAFF"/>
                    </a:solidFill>
                  </a:tcPr>
                </a:tc>
                <a:tc>
                  <a:txBody>
                    <a:bodyPr/>
                    <a:lstStyle/>
                    <a:p>
                      <a:pPr algn="ctr" fontAlgn="ctr"/>
                      <a:r>
                        <a:rPr lang="en-CA" sz="1100" b="1" kern="1200" noProof="0" dirty="0" err="1">
                          <a:solidFill>
                            <a:srgbClr val="7F7F7F"/>
                          </a:solidFill>
                          <a:latin typeface="Arial" pitchFamily="34" charset="0"/>
                          <a:ea typeface="+mn-ea"/>
                          <a:cs typeface="Arial" pitchFamily="34" charset="0"/>
                        </a:rPr>
                        <a:t>Hyperlien</a:t>
                      </a:r>
                      <a:r>
                        <a:rPr lang="en-CA" sz="1100" b="1" kern="1200" noProof="0" dirty="0">
                          <a:solidFill>
                            <a:srgbClr val="7F7F7F"/>
                          </a:solidFill>
                          <a:latin typeface="Arial" pitchFamily="34" charset="0"/>
                          <a:ea typeface="+mn-ea"/>
                          <a:cs typeface="Arial" pitchFamily="34" charset="0"/>
                        </a:rPr>
                        <a:t> </a:t>
                      </a:r>
                      <a:r>
                        <a:rPr lang="en-CA" sz="1100" b="1" kern="1200" noProof="0" dirty="0" err="1">
                          <a:solidFill>
                            <a:srgbClr val="7F7F7F"/>
                          </a:solidFill>
                          <a:latin typeface="Arial" pitchFamily="34" charset="0"/>
                          <a:ea typeface="+mn-ea"/>
                          <a:cs typeface="Arial" pitchFamily="34" charset="0"/>
                        </a:rPr>
                        <a:t>distribué</a:t>
                      </a:r>
                      <a:r>
                        <a:rPr lang="en-CA" sz="1100" b="1" kern="1200" noProof="0" dirty="0">
                          <a:solidFill>
                            <a:srgbClr val="7F7F7F"/>
                          </a:solidFill>
                          <a:latin typeface="Arial" pitchFamily="34" charset="0"/>
                          <a:ea typeface="+mn-ea"/>
                          <a:cs typeface="Arial" pitchFamily="34" charset="0"/>
                        </a:rPr>
                        <a:t> par les </a:t>
                      </a:r>
                      <a:r>
                        <a:rPr lang="en-CA" sz="1100" b="1" kern="1200" noProof="0" dirty="0" err="1">
                          <a:solidFill>
                            <a:srgbClr val="7F7F7F"/>
                          </a:solidFill>
                          <a:latin typeface="Arial" pitchFamily="34" charset="0"/>
                          <a:ea typeface="+mn-ea"/>
                          <a:cs typeface="Arial" pitchFamily="34" charset="0"/>
                        </a:rPr>
                        <a:t>partenaires</a:t>
                      </a:r>
                      <a:r>
                        <a:rPr lang="en-CA" sz="1100" b="1" kern="1200" noProof="0" dirty="0">
                          <a:solidFill>
                            <a:srgbClr val="7F7F7F"/>
                          </a:solidFill>
                          <a:latin typeface="Arial" pitchFamily="34" charset="0"/>
                          <a:ea typeface="+mn-ea"/>
                          <a:cs typeface="Arial" pitchFamily="34" charset="0"/>
                        </a:rPr>
                        <a:t> du CHSSN</a:t>
                      </a:r>
                    </a:p>
                  </a:txBody>
                  <a:tcPr marL="9524" marR="9524" marT="9524"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57150" cap="flat" cmpd="sng" algn="ctr">
                      <a:solidFill>
                        <a:schemeClr val="tx2"/>
                      </a:solidFill>
                      <a:prstDash val="solid"/>
                      <a:round/>
                      <a:headEnd type="none" w="med" len="med"/>
                      <a:tailEnd type="none" w="med" len="med"/>
                    </a:lnT>
                    <a:solidFill>
                      <a:srgbClr val="CDF4FF"/>
                    </a:solidFill>
                  </a:tcPr>
                </a:tc>
                <a:extLst>
                  <a:ext uri="{0D108BD9-81ED-4DB2-BD59-A6C34878D82A}">
                    <a16:rowId xmlns:a16="http://schemas.microsoft.com/office/drawing/2014/main" val="10001"/>
                  </a:ext>
                </a:extLst>
              </a:tr>
              <a:tr h="297620">
                <a:tc>
                  <a:txBody>
                    <a:bodyPr/>
                    <a:lstStyle/>
                    <a:p>
                      <a:pPr marL="0" marR="0" lvl="0" indent="0" algn="l" defTabSz="914400" rtl="0" eaLnBrk="1" fontAlgn="auto" latinLnBrk="0" hangingPunct="1">
                        <a:lnSpc>
                          <a:spcPct val="100000"/>
                        </a:lnSpc>
                        <a:spcBef>
                          <a:spcPts val="1200"/>
                        </a:spcBef>
                        <a:spcAft>
                          <a:spcPts val="0"/>
                        </a:spcAft>
                        <a:buClr>
                          <a:srgbClr val="00AFDC"/>
                        </a:buClr>
                        <a:buSzTx/>
                        <a:buFont typeface="Arial" pitchFamily="34" charset="0"/>
                        <a:buNone/>
                        <a:tabLst/>
                        <a:defRPr/>
                      </a:pPr>
                      <a:r>
                        <a:rPr kumimoji="0" lang="en-CA" sz="1200" b="1" i="0" u="none" strike="noStrike" kern="1200" cap="none" spc="0" normalizeH="0" baseline="0" noProof="0" dirty="0">
                          <a:ln>
                            <a:noFill/>
                          </a:ln>
                          <a:solidFill>
                            <a:srgbClr val="7F7F7F"/>
                          </a:solidFill>
                          <a:effectLst/>
                          <a:uLnTx/>
                          <a:uFillTx/>
                          <a:latin typeface="Arial Narrow" pitchFamily="34" charset="0"/>
                          <a:ea typeface="+mn-ea"/>
                          <a:cs typeface="Arial" pitchFamily="34" charset="0"/>
                        </a:rPr>
                        <a:t>DATES DE COLLECTE</a:t>
                      </a:r>
                    </a:p>
                  </a:txBody>
                  <a:tcPr marL="0" marR="0" marT="45714" marB="45714" anchor="ctr">
                    <a:lnR w="76200" cap="flat" cmpd="sng" algn="ctr">
                      <a:solidFill>
                        <a:schemeClr val="bg1"/>
                      </a:solidFill>
                      <a:prstDash val="solid"/>
                      <a:round/>
                      <a:headEnd type="none" w="med" len="med"/>
                      <a:tailEnd type="none" w="med" len="med"/>
                    </a:lnR>
                  </a:tcPr>
                </a:tc>
                <a:tc>
                  <a:txBody>
                    <a:bodyPr/>
                    <a:lstStyle/>
                    <a:p>
                      <a:pPr marL="0" algn="ctr" defTabSz="914400" rtl="0" eaLnBrk="1" fontAlgn="ctr" latinLnBrk="0" hangingPunct="1"/>
                      <a:r>
                        <a:rPr lang="en-CA" sz="1100" kern="1200" noProof="0" dirty="0">
                          <a:solidFill>
                            <a:srgbClr val="7F7F7F"/>
                          </a:solidFill>
                          <a:latin typeface="Arial" pitchFamily="34" charset="0"/>
                          <a:ea typeface="+mn-ea"/>
                          <a:cs typeface="Arial" pitchFamily="34" charset="0"/>
                        </a:rPr>
                        <a:t>22 – 30 mars</a:t>
                      </a:r>
                    </a:p>
                  </a:txBody>
                  <a:tcPr marL="9524" marR="9524" marT="9524"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CDF4FF"/>
                    </a:solidFill>
                  </a:tcPr>
                </a:tc>
                <a:tc>
                  <a:txBody>
                    <a:bodyPr/>
                    <a:lstStyle/>
                    <a:p>
                      <a:pPr marL="0" algn="ctr" defTabSz="914400" rtl="0" eaLnBrk="1" fontAlgn="ctr" latinLnBrk="0" hangingPunct="1"/>
                      <a:r>
                        <a:rPr lang="en-CA" sz="1100" kern="1200" noProof="0" dirty="0">
                          <a:solidFill>
                            <a:srgbClr val="7F7F7F"/>
                          </a:solidFill>
                          <a:latin typeface="Arial" pitchFamily="34" charset="0"/>
                          <a:ea typeface="+mn-ea"/>
                          <a:cs typeface="Arial" pitchFamily="34" charset="0"/>
                        </a:rPr>
                        <a:t>15 mars au 17 </a:t>
                      </a:r>
                      <a:r>
                        <a:rPr lang="en-CA" sz="1100" kern="1200" noProof="0" dirty="0" err="1">
                          <a:solidFill>
                            <a:srgbClr val="7F7F7F"/>
                          </a:solidFill>
                          <a:latin typeface="Arial" pitchFamily="34" charset="0"/>
                          <a:ea typeface="+mn-ea"/>
                          <a:cs typeface="Arial" pitchFamily="34" charset="0"/>
                        </a:rPr>
                        <a:t>avril</a:t>
                      </a:r>
                      <a:endParaRPr lang="en-CA" sz="1100" kern="1200" noProof="0" dirty="0">
                        <a:solidFill>
                          <a:srgbClr val="7F7F7F"/>
                        </a:solidFill>
                        <a:latin typeface="Arial" pitchFamily="34" charset="0"/>
                        <a:ea typeface="+mn-ea"/>
                        <a:cs typeface="Arial" pitchFamily="34" charset="0"/>
                      </a:endParaRPr>
                    </a:p>
                  </a:txBody>
                  <a:tcPr marL="9524" marR="9524" marT="9524"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7FAFF"/>
                    </a:solidFill>
                  </a:tcPr>
                </a:tc>
                <a:tc>
                  <a:txBody>
                    <a:bodyPr/>
                    <a:lstStyle/>
                    <a:p>
                      <a:pPr marL="0" algn="ctr" defTabSz="914400" rtl="0" eaLnBrk="1" fontAlgn="ctr" latinLnBrk="0" hangingPunct="1"/>
                      <a:r>
                        <a:rPr lang="en-CA" sz="1100" kern="1200" noProof="0" dirty="0">
                          <a:solidFill>
                            <a:srgbClr val="7F7F7F"/>
                          </a:solidFill>
                          <a:latin typeface="Arial" pitchFamily="34" charset="0"/>
                          <a:ea typeface="+mn-ea"/>
                          <a:cs typeface="Arial" pitchFamily="34" charset="0"/>
                        </a:rPr>
                        <a:t>22 mars au 17 </a:t>
                      </a:r>
                      <a:r>
                        <a:rPr lang="en-CA" sz="1100" kern="1200" noProof="0" dirty="0" err="1">
                          <a:solidFill>
                            <a:srgbClr val="7F7F7F"/>
                          </a:solidFill>
                          <a:latin typeface="Arial" pitchFamily="34" charset="0"/>
                          <a:ea typeface="+mn-ea"/>
                          <a:cs typeface="Arial" pitchFamily="34" charset="0"/>
                        </a:rPr>
                        <a:t>avril</a:t>
                      </a:r>
                      <a:endParaRPr lang="en-CA" sz="1100" kern="1200" noProof="0" dirty="0">
                        <a:solidFill>
                          <a:srgbClr val="7F7F7F"/>
                        </a:solidFill>
                        <a:latin typeface="Arial" pitchFamily="34" charset="0"/>
                        <a:ea typeface="+mn-ea"/>
                        <a:cs typeface="Arial" pitchFamily="34" charset="0"/>
                      </a:endParaRPr>
                    </a:p>
                  </a:txBody>
                  <a:tcPr marL="9524" marR="9524" marT="9524"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CDF4FF"/>
                    </a:solidFill>
                  </a:tcPr>
                </a:tc>
                <a:extLst>
                  <a:ext uri="{0D108BD9-81ED-4DB2-BD59-A6C34878D82A}">
                    <a16:rowId xmlns:a16="http://schemas.microsoft.com/office/drawing/2014/main" val="10002"/>
                  </a:ext>
                </a:extLst>
              </a:tr>
              <a:tr h="297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200" b="1" i="0" u="none" strike="noStrike" kern="1200" cap="none" spc="0" normalizeH="0" baseline="0" noProof="0" dirty="0">
                          <a:ln>
                            <a:noFill/>
                          </a:ln>
                          <a:solidFill>
                            <a:srgbClr val="7F7F7F"/>
                          </a:solidFill>
                          <a:effectLst/>
                          <a:uLnTx/>
                          <a:uFillTx/>
                          <a:latin typeface="Arial Narrow" pitchFamily="34" charset="0"/>
                          <a:ea typeface="+mn-ea"/>
                          <a:cs typeface="Arial" pitchFamily="34" charset="0"/>
                        </a:rPr>
                        <a:t>NOMBRE DE RÉPONDANTS (n)</a:t>
                      </a:r>
                    </a:p>
                  </a:txBody>
                  <a:tcPr marL="0" marR="0" marT="45714" marB="45714" anchor="ctr">
                    <a:lnR w="76200" cap="flat" cmpd="sng" algn="ctr">
                      <a:solidFill>
                        <a:schemeClr val="bg1"/>
                      </a:solidFill>
                      <a:prstDash val="solid"/>
                      <a:round/>
                      <a:headEnd type="none" w="med" len="med"/>
                      <a:tailEnd type="none" w="med" len="med"/>
                    </a:lnR>
                  </a:tcPr>
                </a:tc>
                <a:tc>
                  <a:txBody>
                    <a:bodyPr/>
                    <a:lstStyle/>
                    <a:p>
                      <a:pPr marL="0" algn="ctr" defTabSz="914400" rtl="0" eaLnBrk="1" fontAlgn="ctr" latinLnBrk="0" hangingPunct="1"/>
                      <a:r>
                        <a:rPr lang="en-CA" sz="1100" kern="1200" noProof="0" dirty="0">
                          <a:solidFill>
                            <a:srgbClr val="7F7F7F"/>
                          </a:solidFill>
                          <a:latin typeface="Arial" pitchFamily="34" charset="0"/>
                          <a:ea typeface="+mn-ea"/>
                          <a:cs typeface="Arial" pitchFamily="34" charset="0"/>
                        </a:rPr>
                        <a:t>1 000</a:t>
                      </a:r>
                    </a:p>
                  </a:txBody>
                  <a:tcPr marL="9524" marR="9524" marT="9524"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CDF4FF"/>
                    </a:solidFill>
                  </a:tcPr>
                </a:tc>
                <a:tc>
                  <a:txBody>
                    <a:bodyPr/>
                    <a:lstStyle/>
                    <a:p>
                      <a:pPr marL="0" algn="ctr" defTabSz="914400" rtl="0" eaLnBrk="1" fontAlgn="ctr" latinLnBrk="0" hangingPunct="1"/>
                      <a:r>
                        <a:rPr lang="en-CA" sz="1100" kern="1200" noProof="0" dirty="0">
                          <a:solidFill>
                            <a:srgbClr val="7F7F7F"/>
                          </a:solidFill>
                          <a:latin typeface="Arial" pitchFamily="34" charset="0"/>
                          <a:ea typeface="+mn-ea"/>
                          <a:cs typeface="Arial" pitchFamily="34" charset="0"/>
                        </a:rPr>
                        <a:t>3 500</a:t>
                      </a:r>
                    </a:p>
                  </a:txBody>
                  <a:tcPr marL="9524" marR="9524" marT="9524"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7FAFF"/>
                    </a:solidFill>
                  </a:tcPr>
                </a:tc>
                <a:tc>
                  <a:txBody>
                    <a:bodyPr/>
                    <a:lstStyle/>
                    <a:p>
                      <a:pPr marL="0" algn="ctr" defTabSz="914400" rtl="0" eaLnBrk="1" fontAlgn="ctr" latinLnBrk="0" hangingPunct="1"/>
                      <a:r>
                        <a:rPr lang="en-CA" sz="1100" kern="1200" noProof="0" dirty="0">
                          <a:solidFill>
                            <a:srgbClr val="7F7F7F"/>
                          </a:solidFill>
                          <a:latin typeface="Arial" pitchFamily="34" charset="0"/>
                          <a:ea typeface="+mn-ea"/>
                          <a:cs typeface="Arial" pitchFamily="34" charset="0"/>
                        </a:rPr>
                        <a:t>818</a:t>
                      </a:r>
                    </a:p>
                  </a:txBody>
                  <a:tcPr marL="9524" marR="9524" marT="9524"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CDF4FF"/>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7211800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custDataLst>
              <p:tags r:id="rId1"/>
            </p:custDataLst>
          </p:nvPr>
        </p:nvSpPr>
        <p:spPr/>
        <p:txBody>
          <a:bodyPr/>
          <a:lstStyle/>
          <a:p>
            <a:pPr>
              <a:defRPr/>
            </a:pPr>
            <a:r>
              <a:rPr lang="en-CA" dirty="0">
                <a:solidFill>
                  <a:srgbClr val="000000">
                    <a:tint val="75000"/>
                  </a:srgbClr>
                </a:solidFill>
              </a:rPr>
              <a:t>CROP</a:t>
            </a:r>
          </a:p>
        </p:txBody>
      </p:sp>
      <p:sp>
        <p:nvSpPr>
          <p:cNvPr id="4" name="Espace réservé du numéro de diapositive 3"/>
          <p:cNvSpPr>
            <a:spLocks noGrp="1"/>
          </p:cNvSpPr>
          <p:nvPr>
            <p:ph type="sldNum" sz="quarter" idx="12"/>
            <p:custDataLst>
              <p:tags r:id="rId2"/>
            </p:custDataLst>
          </p:nvPr>
        </p:nvSpPr>
        <p:spPr/>
        <p:txBody>
          <a:bodyPr/>
          <a:lstStyle/>
          <a:p>
            <a:pPr>
              <a:defRPr/>
            </a:pPr>
            <a:fld id="{E7B58D81-04C7-47EB-9B1C-20051A4D7758}" type="slidenum">
              <a:rPr lang="en-CA">
                <a:solidFill>
                  <a:srgbClr val="000000">
                    <a:tint val="75000"/>
                  </a:srgbClr>
                </a:solidFill>
              </a:rPr>
              <a:pPr>
                <a:defRPr/>
              </a:pPr>
              <a:t>3</a:t>
            </a:fld>
            <a:endParaRPr lang="en-CA" dirty="0">
              <a:solidFill>
                <a:srgbClr val="000000">
                  <a:tint val="75000"/>
                </a:srgbClr>
              </a:solidFill>
            </a:endParaRPr>
          </a:p>
        </p:txBody>
      </p:sp>
      <p:sp>
        <p:nvSpPr>
          <p:cNvPr id="9" name="Rectangle 8">
            <a:extLst>
              <a:ext uri="{FF2B5EF4-FFF2-40B4-BE49-F238E27FC236}">
                <a16:creationId xmlns:a16="http://schemas.microsoft.com/office/drawing/2014/main" id="{AC92060E-E891-683C-63CD-98F290311B4E}"/>
              </a:ext>
            </a:extLst>
          </p:cNvPr>
          <p:cNvSpPr/>
          <p:nvPr/>
        </p:nvSpPr>
        <p:spPr>
          <a:xfrm>
            <a:off x="746464" y="1454941"/>
            <a:ext cx="11328142" cy="1569660"/>
          </a:xfrm>
          <a:prstGeom prst="rect">
            <a:avLst/>
          </a:prstGeom>
        </p:spPr>
        <p:txBody>
          <a:bodyPr wrap="square">
            <a:spAutoFit/>
          </a:bodyPr>
          <a:lstStyle/>
          <a:p>
            <a:r>
              <a:rPr lang="fr-CA" sz="1200" dirty="0">
                <a:solidFill>
                  <a:srgbClr val="00AFDC"/>
                </a:solidFill>
                <a:latin typeface="Arial" panose="020B0604020202020204" pitchFamily="34" charset="0"/>
                <a:cs typeface="Arial" panose="020B0604020202020204" pitchFamily="34" charset="0"/>
              </a:rPr>
              <a:t>Croisements de données</a:t>
            </a:r>
          </a:p>
          <a:p>
            <a:endParaRPr lang="fr-CA" sz="1200" dirty="0">
              <a:solidFill>
                <a:srgbClr val="00AFDC"/>
              </a:solidFill>
              <a:latin typeface="Arial" panose="020B0604020202020204" pitchFamily="34" charset="0"/>
              <a:cs typeface="Arial" panose="020B0604020202020204" pitchFamily="34" charset="0"/>
            </a:endParaRPr>
          </a:p>
          <a:p>
            <a:r>
              <a:rPr lang="fr-CA" sz="1200" dirty="0">
                <a:solidFill>
                  <a:srgbClr val="000000">
                    <a:lumMod val="65000"/>
                    <a:lumOff val="35000"/>
                  </a:srgbClr>
                </a:solidFill>
                <a:latin typeface="Arial" panose="020B0604020202020204" pitchFamily="34" charset="0"/>
                <a:cs typeface="Arial" panose="020B0604020202020204" pitchFamily="34" charset="0"/>
              </a:rPr>
              <a:t>Toutes les données sont présentées sous forme graphique, affichant les résultats pour les anglophones (province de Québec + données régionales) et, lorsqu'elles sont disponibles, les résultats pour les francophones (province de Québec seulement).  </a:t>
            </a:r>
          </a:p>
          <a:p>
            <a:r>
              <a:rPr lang="fr-CA" sz="1200" dirty="0">
                <a:solidFill>
                  <a:srgbClr val="000000">
                    <a:lumMod val="65000"/>
                    <a:lumOff val="35000"/>
                  </a:srgbClr>
                </a:solidFill>
                <a:latin typeface="Arial" panose="020B0604020202020204" pitchFamily="34" charset="0"/>
                <a:cs typeface="Arial" panose="020B0604020202020204" pitchFamily="34" charset="0"/>
              </a:rPr>
              <a:t>Cette étude présente les données des répondants anglophones de la </a:t>
            </a:r>
            <a:r>
              <a:rPr lang="fr-CA" sz="1200">
                <a:solidFill>
                  <a:srgbClr val="000000">
                    <a:lumMod val="65000"/>
                    <a:lumOff val="35000"/>
                  </a:srgbClr>
                </a:solidFill>
                <a:latin typeface="Arial" panose="020B0604020202020204" pitchFamily="34" charset="0"/>
                <a:cs typeface="Arial" panose="020B0604020202020204" pitchFamily="34" charset="0"/>
              </a:rPr>
              <a:t>région Laurentides.</a:t>
            </a:r>
            <a:endParaRPr lang="fr-CA" sz="1200" dirty="0">
              <a:solidFill>
                <a:srgbClr val="000000">
                  <a:lumMod val="65000"/>
                  <a:lumOff val="35000"/>
                </a:srgbClr>
              </a:solidFill>
              <a:latin typeface="Arial" panose="020B0604020202020204" pitchFamily="34" charset="0"/>
              <a:cs typeface="Arial" panose="020B0604020202020204" pitchFamily="34" charset="0"/>
            </a:endParaRPr>
          </a:p>
          <a:p>
            <a:endParaRPr lang="fr-CA" sz="1200" dirty="0">
              <a:solidFill>
                <a:srgbClr val="000000">
                  <a:lumMod val="65000"/>
                  <a:lumOff val="35000"/>
                </a:srgbClr>
              </a:solidFill>
              <a:latin typeface="Arial" panose="020B0604020202020204" pitchFamily="34" charset="0"/>
              <a:cs typeface="Arial" panose="020B0604020202020204" pitchFamily="34" charset="0"/>
            </a:endParaRPr>
          </a:p>
          <a:p>
            <a:r>
              <a:rPr lang="fr-CA" sz="1200" dirty="0">
                <a:solidFill>
                  <a:srgbClr val="000000">
                    <a:lumMod val="65000"/>
                    <a:lumOff val="35000"/>
                  </a:srgbClr>
                </a:solidFill>
                <a:latin typeface="Arial" panose="020B0604020202020204" pitchFamily="34" charset="0"/>
                <a:cs typeface="Arial" panose="020B0604020202020204" pitchFamily="34" charset="0"/>
              </a:rPr>
              <a:t>Le tableau ci-dessous affiche le nombre de répondants par région pour cette étude:</a:t>
            </a:r>
            <a:endParaRPr lang="en-CA" sz="1200" dirty="0">
              <a:solidFill>
                <a:srgbClr val="000000">
                  <a:lumMod val="65000"/>
                  <a:lumOff val="35000"/>
                </a:srgbClr>
              </a:solidFill>
              <a:latin typeface="Arial" panose="020B0604020202020204" pitchFamily="34" charset="0"/>
              <a:cs typeface="Arial" panose="020B0604020202020204" pitchFamily="34" charset="0"/>
            </a:endParaRPr>
          </a:p>
          <a:p>
            <a:endParaRPr lang="en-CA" sz="1200" dirty="0">
              <a:solidFill>
                <a:srgbClr val="000000">
                  <a:lumMod val="65000"/>
                  <a:lumOff val="35000"/>
                </a:srgbClr>
              </a:solidFill>
              <a:latin typeface="Arial" panose="020B0604020202020204" pitchFamily="34" charset="0"/>
              <a:cs typeface="Arial" panose="020B0604020202020204" pitchFamily="34" charset="0"/>
            </a:endParaRPr>
          </a:p>
        </p:txBody>
      </p:sp>
      <p:graphicFrame>
        <p:nvGraphicFramePr>
          <p:cNvPr id="2" name="Tableau 1">
            <a:extLst>
              <a:ext uri="{FF2B5EF4-FFF2-40B4-BE49-F238E27FC236}">
                <a16:creationId xmlns:a16="http://schemas.microsoft.com/office/drawing/2014/main" id="{247C41A4-524B-50FD-FCD6-FE1E2D20AF19}"/>
              </a:ext>
            </a:extLst>
          </p:cNvPr>
          <p:cNvGraphicFramePr>
            <a:graphicFrameLocks noGrp="1"/>
          </p:cNvGraphicFramePr>
          <p:nvPr>
            <p:extLst>
              <p:ext uri="{D42A27DB-BD31-4B8C-83A1-F6EECF244321}">
                <p14:modId xmlns:p14="http://schemas.microsoft.com/office/powerpoint/2010/main" val="1059831231"/>
              </p:ext>
            </p:extLst>
          </p:nvPr>
        </p:nvGraphicFramePr>
        <p:xfrm>
          <a:off x="745066" y="2839936"/>
          <a:ext cx="10340481" cy="847640"/>
        </p:xfrm>
        <a:graphic>
          <a:graphicData uri="http://schemas.openxmlformats.org/drawingml/2006/table">
            <a:tbl>
              <a:tblPr firstRow="1" bandRow="1">
                <a:tableStyleId>{2D5ABB26-0587-4C30-8999-92F81FD0307C}</a:tableStyleId>
              </a:tblPr>
              <a:tblGrid>
                <a:gridCol w="1463039">
                  <a:extLst>
                    <a:ext uri="{9D8B030D-6E8A-4147-A177-3AD203B41FA5}">
                      <a16:colId xmlns:a16="http://schemas.microsoft.com/office/drawing/2014/main" val="2620001006"/>
                    </a:ext>
                  </a:extLst>
                </a:gridCol>
                <a:gridCol w="518304">
                  <a:extLst>
                    <a:ext uri="{9D8B030D-6E8A-4147-A177-3AD203B41FA5}">
                      <a16:colId xmlns:a16="http://schemas.microsoft.com/office/drawing/2014/main" val="438433670"/>
                    </a:ext>
                  </a:extLst>
                </a:gridCol>
                <a:gridCol w="540000">
                  <a:extLst>
                    <a:ext uri="{9D8B030D-6E8A-4147-A177-3AD203B41FA5}">
                      <a16:colId xmlns:a16="http://schemas.microsoft.com/office/drawing/2014/main" val="2691070089"/>
                    </a:ext>
                  </a:extLst>
                </a:gridCol>
                <a:gridCol w="482634">
                  <a:extLst>
                    <a:ext uri="{9D8B030D-6E8A-4147-A177-3AD203B41FA5}">
                      <a16:colId xmlns:a16="http://schemas.microsoft.com/office/drawing/2014/main" val="1515317440"/>
                    </a:ext>
                  </a:extLst>
                </a:gridCol>
                <a:gridCol w="482634">
                  <a:extLst>
                    <a:ext uri="{9D8B030D-6E8A-4147-A177-3AD203B41FA5}">
                      <a16:colId xmlns:a16="http://schemas.microsoft.com/office/drawing/2014/main" val="1399931238"/>
                    </a:ext>
                  </a:extLst>
                </a:gridCol>
                <a:gridCol w="482634">
                  <a:extLst>
                    <a:ext uri="{9D8B030D-6E8A-4147-A177-3AD203B41FA5}">
                      <a16:colId xmlns:a16="http://schemas.microsoft.com/office/drawing/2014/main" val="1949826317"/>
                    </a:ext>
                  </a:extLst>
                </a:gridCol>
                <a:gridCol w="482634">
                  <a:extLst>
                    <a:ext uri="{9D8B030D-6E8A-4147-A177-3AD203B41FA5}">
                      <a16:colId xmlns:a16="http://schemas.microsoft.com/office/drawing/2014/main" val="1237913561"/>
                    </a:ext>
                  </a:extLst>
                </a:gridCol>
                <a:gridCol w="482634">
                  <a:extLst>
                    <a:ext uri="{9D8B030D-6E8A-4147-A177-3AD203B41FA5}">
                      <a16:colId xmlns:a16="http://schemas.microsoft.com/office/drawing/2014/main" val="3920297870"/>
                    </a:ext>
                  </a:extLst>
                </a:gridCol>
                <a:gridCol w="482634">
                  <a:extLst>
                    <a:ext uri="{9D8B030D-6E8A-4147-A177-3AD203B41FA5}">
                      <a16:colId xmlns:a16="http://schemas.microsoft.com/office/drawing/2014/main" val="1327628520"/>
                    </a:ext>
                  </a:extLst>
                </a:gridCol>
                <a:gridCol w="482634">
                  <a:extLst>
                    <a:ext uri="{9D8B030D-6E8A-4147-A177-3AD203B41FA5}">
                      <a16:colId xmlns:a16="http://schemas.microsoft.com/office/drawing/2014/main" val="563770836"/>
                    </a:ext>
                  </a:extLst>
                </a:gridCol>
                <a:gridCol w="482634">
                  <a:extLst>
                    <a:ext uri="{9D8B030D-6E8A-4147-A177-3AD203B41FA5}">
                      <a16:colId xmlns:a16="http://schemas.microsoft.com/office/drawing/2014/main" val="3183253522"/>
                    </a:ext>
                  </a:extLst>
                </a:gridCol>
                <a:gridCol w="482634">
                  <a:extLst>
                    <a:ext uri="{9D8B030D-6E8A-4147-A177-3AD203B41FA5}">
                      <a16:colId xmlns:a16="http://schemas.microsoft.com/office/drawing/2014/main" val="2123978870"/>
                    </a:ext>
                  </a:extLst>
                </a:gridCol>
                <a:gridCol w="482634">
                  <a:extLst>
                    <a:ext uri="{9D8B030D-6E8A-4147-A177-3AD203B41FA5}">
                      <a16:colId xmlns:a16="http://schemas.microsoft.com/office/drawing/2014/main" val="2991529256"/>
                    </a:ext>
                  </a:extLst>
                </a:gridCol>
                <a:gridCol w="482634">
                  <a:extLst>
                    <a:ext uri="{9D8B030D-6E8A-4147-A177-3AD203B41FA5}">
                      <a16:colId xmlns:a16="http://schemas.microsoft.com/office/drawing/2014/main" val="1139473509"/>
                    </a:ext>
                  </a:extLst>
                </a:gridCol>
                <a:gridCol w="482634">
                  <a:extLst>
                    <a:ext uri="{9D8B030D-6E8A-4147-A177-3AD203B41FA5}">
                      <a16:colId xmlns:a16="http://schemas.microsoft.com/office/drawing/2014/main" val="2433030111"/>
                    </a:ext>
                  </a:extLst>
                </a:gridCol>
                <a:gridCol w="482634">
                  <a:extLst>
                    <a:ext uri="{9D8B030D-6E8A-4147-A177-3AD203B41FA5}">
                      <a16:colId xmlns:a16="http://schemas.microsoft.com/office/drawing/2014/main" val="2781597793"/>
                    </a:ext>
                  </a:extLst>
                </a:gridCol>
                <a:gridCol w="482634">
                  <a:extLst>
                    <a:ext uri="{9D8B030D-6E8A-4147-A177-3AD203B41FA5}">
                      <a16:colId xmlns:a16="http://schemas.microsoft.com/office/drawing/2014/main" val="10122205"/>
                    </a:ext>
                  </a:extLst>
                </a:gridCol>
                <a:gridCol w="531131">
                  <a:extLst>
                    <a:ext uri="{9D8B030D-6E8A-4147-A177-3AD203B41FA5}">
                      <a16:colId xmlns:a16="http://schemas.microsoft.com/office/drawing/2014/main" val="2231997961"/>
                    </a:ext>
                  </a:extLst>
                </a:gridCol>
                <a:gridCol w="531131">
                  <a:extLst>
                    <a:ext uri="{9D8B030D-6E8A-4147-A177-3AD203B41FA5}">
                      <a16:colId xmlns:a16="http://schemas.microsoft.com/office/drawing/2014/main" val="3642601532"/>
                    </a:ext>
                  </a:extLst>
                </a:gridCol>
              </a:tblGrid>
              <a:tr h="213318">
                <a:tc rowSpan="2">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fr-CA" sz="900" b="1" kern="1200" noProof="0" dirty="0">
                        <a:solidFill>
                          <a:schemeClr val="bg1"/>
                        </a:solidFill>
                        <a:latin typeface="Arial Narrow" panose="020B0606020202030204" pitchFamily="34" charset="0"/>
                        <a:ea typeface="+mn-ea"/>
                        <a:cs typeface="Arial"/>
                      </a:endParaRPr>
                    </a:p>
                  </a:txBody>
                  <a:tcPr marL="12696" marR="12696" marT="9524" marB="0" anchor="b">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algn="ctr" defTabSz="914400" rtl="0" eaLnBrk="1" fontAlgn="b" latinLnBrk="0" hangingPunct="1"/>
                      <a:r>
                        <a:rPr lang="en-CA" sz="900" b="1" kern="1200" noProof="0" dirty="0">
                          <a:solidFill>
                            <a:schemeClr val="tx1">
                              <a:lumMod val="75000"/>
                              <a:lumOff val="25000"/>
                            </a:schemeClr>
                          </a:solidFill>
                          <a:latin typeface="Arial" panose="020B0604020202020204" pitchFamily="34" charset="0"/>
                          <a:ea typeface="+mn-ea"/>
                          <a:cs typeface="Arial" panose="020B0604020202020204" pitchFamily="34" charset="0"/>
                        </a:rPr>
                        <a:t>TOTAL</a:t>
                      </a:r>
                    </a:p>
                    <a:p>
                      <a:pPr marL="0" algn="ctr" defTabSz="914400" rtl="0" eaLnBrk="1" fontAlgn="b" latinLnBrk="0" hangingPunct="1"/>
                      <a:endParaRPr lang="fr-CA" sz="900" b="1" kern="1200" noProof="0" dirty="0">
                        <a:solidFill>
                          <a:schemeClr val="bg1"/>
                        </a:solidFill>
                        <a:latin typeface="Arial Narrow" panose="020B0606020202030204" pitchFamily="34" charset="0"/>
                        <a:ea typeface="+mn-ea"/>
                        <a:cs typeface="Arial"/>
                      </a:endParaRPr>
                    </a:p>
                  </a:txBody>
                  <a:tcPr marL="12696" marR="12696"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gridSpan="17">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CA" sz="1100" b="1" kern="1200" dirty="0">
                          <a:solidFill>
                            <a:schemeClr val="tx1">
                              <a:lumMod val="65000"/>
                              <a:lumOff val="35000"/>
                            </a:schemeClr>
                          </a:solidFill>
                          <a:latin typeface="Arial" panose="020B0604020202020204" pitchFamily="34" charset="0"/>
                          <a:ea typeface="+mn-ea"/>
                          <a:cs typeface="Arial" panose="020B0604020202020204" pitchFamily="34" charset="0"/>
                        </a:rPr>
                        <a:t>RÉGIONS</a:t>
                      </a:r>
                      <a:endParaRPr lang="fr-CA" sz="1100" b="1" i="0" u="none" strike="noStrike" dirty="0">
                        <a:solidFill>
                          <a:srgbClr val="595959"/>
                        </a:solidFill>
                        <a:effectLst/>
                        <a:latin typeface="Arial" panose="020B0604020202020204" pitchFamily="34" charset="0"/>
                        <a:cs typeface="Arial" panose="020B0604020202020204" pitchFamily="34" charset="0"/>
                      </a:endParaRPr>
                    </a:p>
                  </a:txBody>
                  <a:tcPr marL="12696" marR="12696"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solidFill>
                  </a:tcPr>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fr-CA" sz="1200" b="1" kern="1200" dirty="0">
                        <a:solidFill>
                          <a:schemeClr val="tx1">
                            <a:lumMod val="65000"/>
                            <a:lumOff val="35000"/>
                          </a:schemeClr>
                        </a:solidFill>
                        <a:latin typeface="Arial Narrow" panose="020B0606020202030204" pitchFamily="34" charset="0"/>
                        <a:ea typeface="+mn-ea"/>
                        <a:cs typeface="Arial"/>
                      </a:endParaRPr>
                    </a:p>
                  </a:txBody>
                  <a:tcPr marL="12698" marR="12698"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CA" sz="1100" b="1" kern="1200" dirty="0">
                          <a:solidFill>
                            <a:schemeClr val="tx1">
                              <a:lumMod val="65000"/>
                              <a:lumOff val="35000"/>
                            </a:schemeClr>
                          </a:solidFill>
                          <a:latin typeface="Arial" panose="020B0604020202020204" pitchFamily="34" charset="0"/>
                          <a:ea typeface="+mn-ea"/>
                          <a:cs typeface="Arial" panose="020B0604020202020204" pitchFamily="34" charset="0"/>
                        </a:rPr>
                        <a:t>ÂGE</a:t>
                      </a:r>
                      <a:endParaRPr lang="fr-CA" sz="1100" b="1" kern="1200" dirty="0">
                        <a:solidFill>
                          <a:schemeClr val="tx1">
                            <a:lumMod val="65000"/>
                            <a:lumOff val="35000"/>
                          </a:schemeClr>
                        </a:solidFill>
                        <a:latin typeface="Arial" panose="020B0604020202020204" pitchFamily="34" charset="0"/>
                        <a:ea typeface="+mn-ea"/>
                        <a:cs typeface="Arial" panose="020B0604020202020204" pitchFamily="34" charset="0"/>
                      </a:endParaRPr>
                    </a:p>
                  </a:txBody>
                  <a:tcPr marL="12698" marR="12698"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fr-CA"/>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ctr" fontAlgn="b"/>
                      <a:endParaRPr lang="fr-CA" sz="1100" b="1" kern="1200" dirty="0">
                        <a:solidFill>
                          <a:schemeClr val="tx1">
                            <a:lumMod val="65000"/>
                            <a:lumOff val="35000"/>
                          </a:schemeClr>
                        </a:solidFill>
                        <a:latin typeface="Arial Narrow" panose="020B0606020202030204" pitchFamily="34" charset="0"/>
                        <a:ea typeface="+mn-ea"/>
                        <a:cs typeface="Arial"/>
                      </a:endParaRPr>
                    </a:p>
                  </a:txBody>
                  <a:tcPr marL="12698" marR="12698"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ctr" fontAlgn="b"/>
                      <a:r>
                        <a:rPr lang="fr-CA" sz="1100" b="1" i="0" u="none" strike="noStrike" dirty="0">
                          <a:solidFill>
                            <a:srgbClr val="595959"/>
                          </a:solidFill>
                          <a:effectLst/>
                          <a:latin typeface="Arial" panose="020B0604020202020204" pitchFamily="34" charset="0"/>
                          <a:cs typeface="Arial" panose="020B0604020202020204" pitchFamily="34" charset="0"/>
                        </a:rPr>
                        <a:t>REVENU</a:t>
                      </a: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fr-CA"/>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endParaRPr lang="fr-CA"/>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b"/>
                      <a:endParaRPr lang="fr-CA" sz="1100" b="1" i="0" u="none" strike="noStrike" dirty="0">
                        <a:solidFill>
                          <a:srgbClr val="595959"/>
                        </a:solidFill>
                        <a:effectLst/>
                        <a:latin typeface="Arial" panose="020B0604020202020204" pitchFamily="34" charset="0"/>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ctr" fontAlgn="b"/>
                      <a:r>
                        <a:rPr lang="fr-CA" sz="1100" b="1" i="0" u="none" strike="noStrike" dirty="0">
                          <a:solidFill>
                            <a:srgbClr val="595959"/>
                          </a:solidFill>
                          <a:effectLst/>
                          <a:latin typeface="Arial" panose="020B0604020202020204" pitchFamily="34" charset="0"/>
                          <a:cs typeface="Arial" panose="020B0604020202020204" pitchFamily="34" charset="0"/>
                        </a:rPr>
                        <a:t>COMPOSITION DU FOYER</a:t>
                      </a: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ctr" fontAlgn="b"/>
                      <a:endParaRPr lang="fr-CA" sz="1100" b="1" i="0" u="none" strike="noStrike" dirty="0">
                        <a:solidFill>
                          <a:srgbClr val="595959"/>
                        </a:solidFill>
                        <a:effectLst/>
                        <a:latin typeface="Arial" panose="020B0604020202020204" pitchFamily="34" charset="0"/>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ctr" fontAlgn="b"/>
                      <a:endParaRPr lang="fr-CA" sz="1100" b="1" i="0" u="none" strike="noStrike" dirty="0">
                        <a:solidFill>
                          <a:srgbClr val="595959"/>
                        </a:solidFill>
                        <a:effectLst/>
                        <a:latin typeface="Arial" panose="020B0604020202020204" pitchFamily="34" charset="0"/>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ctr" fontAlgn="b"/>
                      <a:endParaRPr lang="fr-CA" sz="1100" b="1" i="0" u="none" strike="noStrike" dirty="0">
                        <a:solidFill>
                          <a:srgbClr val="595959"/>
                        </a:solidFill>
                        <a:effectLst/>
                        <a:latin typeface="Arial" panose="020B0604020202020204" pitchFamily="34" charset="0"/>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48073141"/>
                  </a:ext>
                </a:extLst>
              </a:tr>
              <a:tr h="0">
                <a:tc vMerge="1">
                  <a:txBody>
                    <a:bodyPr/>
                    <a:lstStyle/>
                    <a:p>
                      <a:endParaRPr lang="fr-CA"/>
                    </a:p>
                  </a:txBody>
                  <a:tcPr/>
                </a:tc>
                <a:tc vMerge="1">
                  <a:txBody>
                    <a:bodyPr/>
                    <a:lstStyle/>
                    <a:p>
                      <a:pPr marL="0" algn="ctr" defTabSz="914400" rtl="0" eaLnBrk="1" fontAlgn="b" latinLnBrk="0" hangingPunct="1"/>
                      <a:endParaRPr lang="fr-CA" sz="1050" b="1" kern="1200" noProof="0" dirty="0">
                        <a:solidFill>
                          <a:schemeClr val="bg1"/>
                        </a:solidFill>
                        <a:latin typeface="Arial Narrow" panose="020B0606020202030204" pitchFamily="34" charset="0"/>
                        <a:ea typeface="+mn-ea"/>
                        <a:cs typeface="Arial"/>
                      </a:endParaRPr>
                    </a:p>
                  </a:txBody>
                  <a:tcPr marL="12698" marR="12698" marT="9525" marB="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tc>
                  <a:txBody>
                    <a:bodyPr/>
                    <a:lstStyle/>
                    <a:p>
                      <a:pPr algn="ctr" fontAlgn="b"/>
                      <a:r>
                        <a:rPr lang="fr-CA" sz="900" b="1" i="0" u="none" strike="noStrike" dirty="0">
                          <a:solidFill>
                            <a:srgbClr val="595959"/>
                          </a:solidFill>
                          <a:effectLst/>
                          <a:latin typeface="Arial" panose="020B0604020202020204" pitchFamily="34" charset="0"/>
                        </a:rPr>
                        <a:t>Capitale Nationale</a:t>
                      </a: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r-CA" sz="900" b="1" i="0" u="none" strike="noStrike" dirty="0">
                          <a:solidFill>
                            <a:srgbClr val="595959"/>
                          </a:solidFill>
                          <a:effectLst/>
                          <a:latin typeface="Arial" panose="020B0604020202020204" pitchFamily="34" charset="0"/>
                        </a:rPr>
                        <a:t>Estrie</a:t>
                      </a: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r-CA" sz="900" b="1" i="0" u="none" strike="noStrike" dirty="0">
                          <a:solidFill>
                            <a:srgbClr val="595959"/>
                          </a:solidFill>
                          <a:effectLst/>
                          <a:latin typeface="Arial" panose="020B0604020202020204" pitchFamily="34" charset="0"/>
                        </a:rPr>
                        <a:t>Ouest Île Mtl</a:t>
                      </a: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r-CA" sz="900" b="1" i="0" u="none" strike="noStrike" dirty="0">
                          <a:solidFill>
                            <a:srgbClr val="595959"/>
                          </a:solidFill>
                          <a:effectLst/>
                          <a:latin typeface="Arial" panose="020B0604020202020204" pitchFamily="34" charset="0"/>
                        </a:rPr>
                        <a:t>Centre-Ouest Île Mtl</a:t>
                      </a: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r-CA" sz="900" b="1" i="0" u="none" strike="noStrike" dirty="0">
                          <a:solidFill>
                            <a:srgbClr val="595959"/>
                          </a:solidFill>
                          <a:effectLst/>
                          <a:latin typeface="Arial" panose="020B0604020202020204" pitchFamily="34" charset="0"/>
                        </a:rPr>
                        <a:t>Centre-Sud</a:t>
                      </a:r>
                    </a:p>
                    <a:p>
                      <a:pPr algn="ctr" fontAlgn="b"/>
                      <a:r>
                        <a:rPr lang="fr-CA" sz="900" b="1" i="0" u="none" strike="noStrike" dirty="0">
                          <a:solidFill>
                            <a:srgbClr val="595959"/>
                          </a:solidFill>
                          <a:effectLst/>
                          <a:latin typeface="Arial" panose="020B0604020202020204" pitchFamily="34" charset="0"/>
                        </a:rPr>
                        <a:t>Île Mtl</a:t>
                      </a: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r-CA" sz="900" b="1" i="0" u="none" strike="noStrike" dirty="0">
                          <a:solidFill>
                            <a:srgbClr val="595959"/>
                          </a:solidFill>
                          <a:effectLst/>
                          <a:latin typeface="Arial" panose="020B0604020202020204" pitchFamily="34" charset="0"/>
                        </a:rPr>
                        <a:t>Nord Île Mtl</a:t>
                      </a: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r-CA" sz="900" b="1" i="0" u="none" strike="noStrike" dirty="0">
                          <a:solidFill>
                            <a:srgbClr val="595959"/>
                          </a:solidFill>
                          <a:effectLst/>
                          <a:latin typeface="Arial" panose="020B0604020202020204" pitchFamily="34" charset="0"/>
                        </a:rPr>
                        <a:t>Est Île Mtl</a:t>
                      </a: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r-CA" sz="900" b="1" i="0" u="none" strike="noStrike" dirty="0" err="1">
                          <a:solidFill>
                            <a:srgbClr val="595959"/>
                          </a:solidFill>
                          <a:effectLst/>
                          <a:latin typeface="Arial" panose="020B0604020202020204" pitchFamily="34" charset="0"/>
                        </a:rPr>
                        <a:t>Outa-ouais</a:t>
                      </a:r>
                      <a:endParaRPr lang="fr-CA" sz="900" b="1" i="0" u="none" strike="noStrike" dirty="0">
                        <a:solidFill>
                          <a:srgbClr val="595959"/>
                        </a:solidFill>
                        <a:effectLst/>
                        <a:latin typeface="Arial" panose="020B0604020202020204" pitchFamily="34" charset="0"/>
                      </a:endParaRP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r-CA" sz="900" b="1" i="0" u="none" strike="noStrike" dirty="0" err="1">
                          <a:solidFill>
                            <a:srgbClr val="595959"/>
                          </a:solidFill>
                          <a:effectLst/>
                          <a:latin typeface="Arial" panose="020B0604020202020204" pitchFamily="34" charset="0"/>
                        </a:rPr>
                        <a:t>Gaspé-sie</a:t>
                      </a:r>
                      <a:endParaRPr lang="fr-CA" sz="900" b="1" i="0" u="none" strike="noStrike" dirty="0">
                        <a:solidFill>
                          <a:srgbClr val="595959"/>
                        </a:solidFill>
                        <a:effectLst/>
                        <a:latin typeface="Arial" panose="020B0604020202020204" pitchFamily="34" charset="0"/>
                      </a:endParaRP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r-CA" sz="900" b="1" i="0" u="none" strike="noStrike">
                          <a:solidFill>
                            <a:srgbClr val="595959"/>
                          </a:solidFill>
                          <a:effectLst/>
                          <a:latin typeface="Arial" panose="020B0604020202020204" pitchFamily="34" charset="0"/>
                        </a:rPr>
                        <a:t>Laval</a:t>
                      </a: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r-CA" sz="900" b="1" i="0" u="none" strike="noStrike" dirty="0" err="1">
                          <a:solidFill>
                            <a:srgbClr val="595959"/>
                          </a:solidFill>
                          <a:effectLst/>
                          <a:latin typeface="Arial" panose="020B0604020202020204" pitchFamily="34" charset="0"/>
                        </a:rPr>
                        <a:t>Lanau-dière</a:t>
                      </a:r>
                      <a:endParaRPr lang="fr-CA" sz="900" b="1" i="0" u="none" strike="noStrike" dirty="0">
                        <a:solidFill>
                          <a:srgbClr val="595959"/>
                        </a:solidFill>
                        <a:effectLst/>
                        <a:latin typeface="Arial" panose="020B0604020202020204" pitchFamily="34" charset="0"/>
                      </a:endParaRP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r-CA" sz="900" b="1" i="0" u="none" strike="noStrike" dirty="0" err="1">
                          <a:solidFill>
                            <a:srgbClr val="595959"/>
                          </a:solidFill>
                          <a:effectLst/>
                          <a:latin typeface="Arial" panose="020B0604020202020204" pitchFamily="34" charset="0"/>
                        </a:rPr>
                        <a:t>Lauren-tides</a:t>
                      </a:r>
                      <a:endParaRPr lang="fr-CA" sz="900" b="1" i="0" u="none" strike="noStrike" dirty="0">
                        <a:solidFill>
                          <a:srgbClr val="595959"/>
                        </a:solidFill>
                        <a:effectLst/>
                        <a:latin typeface="Arial" panose="020B0604020202020204" pitchFamily="34" charset="0"/>
                      </a:endParaRP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r-CA" sz="900" b="1" i="0" u="none" strike="noStrike" dirty="0" err="1">
                          <a:solidFill>
                            <a:srgbClr val="595959"/>
                          </a:solidFill>
                          <a:effectLst/>
                          <a:latin typeface="Arial" panose="020B0604020202020204" pitchFamily="34" charset="0"/>
                        </a:rPr>
                        <a:t>Monté-régie</a:t>
                      </a:r>
                      <a:r>
                        <a:rPr lang="fr-CA" sz="900" b="1" i="0" u="none" strike="noStrike" dirty="0">
                          <a:solidFill>
                            <a:srgbClr val="595959"/>
                          </a:solidFill>
                          <a:effectLst/>
                          <a:latin typeface="Arial" panose="020B0604020202020204" pitchFamily="34" charset="0"/>
                        </a:rPr>
                        <a:t> Centre</a:t>
                      </a: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r-CA" sz="900" b="1" i="0" u="none" strike="noStrike" dirty="0" err="1">
                          <a:solidFill>
                            <a:srgbClr val="595959"/>
                          </a:solidFill>
                          <a:effectLst/>
                          <a:latin typeface="Arial" panose="020B0604020202020204" pitchFamily="34" charset="0"/>
                        </a:rPr>
                        <a:t>Monté-régie</a:t>
                      </a:r>
                      <a:endParaRPr lang="fr-CA" sz="900" b="1" i="0" u="none" strike="noStrike" dirty="0">
                        <a:solidFill>
                          <a:srgbClr val="595959"/>
                        </a:solidFill>
                        <a:effectLst/>
                        <a:latin typeface="Arial" panose="020B0604020202020204" pitchFamily="34" charset="0"/>
                      </a:endParaRPr>
                    </a:p>
                    <a:p>
                      <a:pPr algn="ctr" fontAlgn="b"/>
                      <a:r>
                        <a:rPr lang="fr-CA" sz="900" b="1" i="0" u="none" strike="noStrike" dirty="0">
                          <a:solidFill>
                            <a:srgbClr val="595959"/>
                          </a:solidFill>
                          <a:effectLst/>
                          <a:latin typeface="Arial" panose="020B0604020202020204" pitchFamily="34" charset="0"/>
                        </a:rPr>
                        <a:t>Est</a:t>
                      </a: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r-CA" sz="900" b="1" i="0" u="none" strike="noStrike" dirty="0" err="1">
                          <a:solidFill>
                            <a:srgbClr val="595959"/>
                          </a:solidFill>
                          <a:effectLst/>
                          <a:latin typeface="Arial" panose="020B0604020202020204" pitchFamily="34" charset="0"/>
                        </a:rPr>
                        <a:t>Monté-régie</a:t>
                      </a:r>
                      <a:r>
                        <a:rPr lang="fr-CA" sz="900" b="1" i="0" u="none" strike="noStrike" dirty="0">
                          <a:solidFill>
                            <a:srgbClr val="595959"/>
                          </a:solidFill>
                          <a:effectLst/>
                          <a:latin typeface="Arial" panose="020B0604020202020204" pitchFamily="34" charset="0"/>
                        </a:rPr>
                        <a:t> Ouest</a:t>
                      </a: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r-CA" sz="900" b="1" i="0" u="none" strike="noStrike">
                          <a:solidFill>
                            <a:srgbClr val="595959"/>
                          </a:solidFill>
                          <a:effectLst/>
                          <a:latin typeface="Arial" panose="020B0604020202020204" pitchFamily="34" charset="0"/>
                        </a:rPr>
                        <a:t>Côte-Nord</a:t>
                      </a: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r-CA" sz="900" b="1" i="0" u="none" strike="noStrike" dirty="0">
                          <a:solidFill>
                            <a:srgbClr val="595959"/>
                          </a:solidFill>
                          <a:effectLst/>
                          <a:latin typeface="Arial" panose="020B0604020202020204" pitchFamily="34" charset="0"/>
                        </a:rPr>
                        <a:t>Autres régions</a:t>
                      </a:r>
                    </a:p>
                  </a:txBody>
                  <a:tcPr marL="9524" marR="9524" marT="9524"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50436483"/>
                  </a:ext>
                </a:extLst>
              </a:tr>
              <a:tr h="213318">
                <a:tc>
                  <a:txBody>
                    <a:bodyPr/>
                    <a:lstStyle/>
                    <a:p>
                      <a:pPr algn="l" fontAlgn="ctr"/>
                      <a:r>
                        <a:rPr lang="fr-CA" sz="900" b="1" i="0" u="none" strike="noStrike" dirty="0">
                          <a:solidFill>
                            <a:srgbClr val="595959"/>
                          </a:solidFill>
                          <a:effectLst/>
                          <a:latin typeface="Arial" panose="020B0604020202020204" pitchFamily="34" charset="0"/>
                        </a:rPr>
                        <a:t>ANGLOPHONES</a:t>
                      </a:r>
                    </a:p>
                  </a:txBody>
                  <a:tcPr marL="9524" marR="9524" marT="9524" marB="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fr-CA" sz="900" b="0" i="0" u="none" strike="noStrike" dirty="0">
                          <a:solidFill>
                            <a:srgbClr val="595959"/>
                          </a:solidFill>
                          <a:effectLst/>
                          <a:latin typeface="Arial" panose="020B0604020202020204" pitchFamily="34" charset="0"/>
                        </a:rPr>
                        <a:t>4 318</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fr-CA" sz="900" b="0" i="0" u="none" strike="noStrike" dirty="0">
                          <a:solidFill>
                            <a:srgbClr val="595959"/>
                          </a:solidFill>
                          <a:effectLst/>
                          <a:latin typeface="Arial" panose="020B0604020202020204" pitchFamily="34" charset="0"/>
                        </a:rPr>
                        <a:t>340</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CA" sz="900" b="0" i="0" u="none" strike="noStrike" dirty="0">
                          <a:solidFill>
                            <a:srgbClr val="595959"/>
                          </a:solidFill>
                          <a:effectLst/>
                          <a:latin typeface="Arial" panose="020B0604020202020204" pitchFamily="34" charset="0"/>
                        </a:rPr>
                        <a:t>243</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CA" sz="900" b="0" i="0" u="none" strike="noStrike" dirty="0">
                          <a:solidFill>
                            <a:srgbClr val="595959"/>
                          </a:solidFill>
                          <a:effectLst/>
                          <a:latin typeface="Arial" panose="020B0604020202020204" pitchFamily="34" charset="0"/>
                        </a:rPr>
                        <a:t>551</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CA" sz="900" b="0" i="0" u="none" strike="noStrike" dirty="0">
                          <a:solidFill>
                            <a:srgbClr val="595959"/>
                          </a:solidFill>
                          <a:effectLst/>
                          <a:latin typeface="Arial" panose="020B0604020202020204" pitchFamily="34" charset="0"/>
                        </a:rPr>
                        <a:t>521</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CA" sz="900" b="0" i="0" u="none" strike="noStrike" dirty="0">
                          <a:solidFill>
                            <a:srgbClr val="595959"/>
                          </a:solidFill>
                          <a:effectLst/>
                          <a:latin typeface="Arial" panose="020B0604020202020204" pitchFamily="34" charset="0"/>
                        </a:rPr>
                        <a:t>289</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CA" sz="900" b="0" i="0" u="none" strike="noStrike" dirty="0">
                          <a:solidFill>
                            <a:srgbClr val="595959"/>
                          </a:solidFill>
                          <a:effectLst/>
                          <a:latin typeface="Arial" panose="020B0604020202020204" pitchFamily="34" charset="0"/>
                        </a:rPr>
                        <a:t>286</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CA" sz="900" b="0" i="0" u="none" strike="noStrike" dirty="0">
                          <a:solidFill>
                            <a:srgbClr val="595959"/>
                          </a:solidFill>
                          <a:effectLst/>
                          <a:latin typeface="Arial" panose="020B0604020202020204" pitchFamily="34" charset="0"/>
                        </a:rPr>
                        <a:t>244</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CA" sz="900" b="0" i="0" u="none" strike="noStrike" dirty="0">
                          <a:solidFill>
                            <a:srgbClr val="595959"/>
                          </a:solidFill>
                          <a:effectLst/>
                          <a:latin typeface="Arial" panose="020B0604020202020204" pitchFamily="34" charset="0"/>
                        </a:rPr>
                        <a:t>351</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CA" sz="900" b="0" i="0" u="none" strike="noStrike" dirty="0">
                          <a:solidFill>
                            <a:srgbClr val="595959"/>
                          </a:solidFill>
                          <a:effectLst/>
                          <a:latin typeface="Arial" panose="020B0604020202020204" pitchFamily="34" charset="0"/>
                        </a:rPr>
                        <a:t>98</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CA" sz="900" b="0" i="0" u="none" strike="noStrike" dirty="0">
                          <a:solidFill>
                            <a:srgbClr val="595959"/>
                          </a:solidFill>
                          <a:effectLst/>
                          <a:latin typeface="Arial" panose="020B0604020202020204" pitchFamily="34" charset="0"/>
                        </a:rPr>
                        <a:t>301</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CA" sz="900" b="0" i="0" u="none" strike="noStrike" dirty="0">
                          <a:solidFill>
                            <a:srgbClr val="595959"/>
                          </a:solidFill>
                          <a:effectLst/>
                          <a:latin typeface="Arial" panose="020B0604020202020204" pitchFamily="34" charset="0"/>
                        </a:rPr>
                        <a:t>101</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CA" sz="900" b="0" i="0" u="none" strike="noStrike" dirty="0">
                          <a:solidFill>
                            <a:srgbClr val="595959"/>
                          </a:solidFill>
                          <a:effectLst/>
                          <a:latin typeface="Arial" panose="020B0604020202020204" pitchFamily="34" charset="0"/>
                        </a:rPr>
                        <a:t>174</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CA" sz="900" b="0" i="0" u="none" strike="noStrike" dirty="0">
                          <a:solidFill>
                            <a:srgbClr val="595959"/>
                          </a:solidFill>
                          <a:effectLst/>
                          <a:latin typeface="Arial" panose="020B0604020202020204" pitchFamily="34" charset="0"/>
                        </a:rPr>
                        <a:t>203</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CA" sz="900" b="0" i="0" u="none" strike="noStrike" dirty="0">
                          <a:solidFill>
                            <a:srgbClr val="595959"/>
                          </a:solidFill>
                          <a:effectLst/>
                          <a:latin typeface="Arial" panose="020B0604020202020204" pitchFamily="34" charset="0"/>
                        </a:rPr>
                        <a:t>115</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CA" sz="900" b="0" i="0" u="none" strike="noStrike" dirty="0">
                          <a:solidFill>
                            <a:srgbClr val="595959"/>
                          </a:solidFill>
                          <a:effectLst/>
                          <a:latin typeface="Arial" panose="020B0604020202020204" pitchFamily="34" charset="0"/>
                        </a:rPr>
                        <a:t>320</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CA" sz="900" b="0" i="0" u="none" strike="noStrike" dirty="0">
                          <a:solidFill>
                            <a:srgbClr val="595959"/>
                          </a:solidFill>
                          <a:effectLst/>
                          <a:latin typeface="Arial" panose="020B0604020202020204" pitchFamily="34" charset="0"/>
                        </a:rPr>
                        <a:t>97</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CA" sz="900" b="0" i="0" u="none" strike="noStrike" dirty="0">
                          <a:solidFill>
                            <a:srgbClr val="595959"/>
                          </a:solidFill>
                          <a:effectLst/>
                          <a:latin typeface="Arial" panose="020B0604020202020204" pitchFamily="34" charset="0"/>
                        </a:rPr>
                        <a:t>84</a:t>
                      </a:r>
                    </a:p>
                  </a:txBody>
                  <a:tcPr marL="9524" marR="9524" marT="9524"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22899071"/>
                  </a:ext>
                </a:extLst>
              </a:tr>
            </a:tbl>
          </a:graphicData>
        </a:graphic>
      </p:graphicFrame>
      <p:sp>
        <p:nvSpPr>
          <p:cNvPr id="7" name="Rectangle 5">
            <a:extLst>
              <a:ext uri="{FF2B5EF4-FFF2-40B4-BE49-F238E27FC236}">
                <a16:creationId xmlns:a16="http://schemas.microsoft.com/office/drawing/2014/main" id="{A0F3FE75-8153-ADA8-59F5-A7A6F380DA78}"/>
              </a:ext>
            </a:extLst>
          </p:cNvPr>
          <p:cNvSpPr>
            <a:spLocks noGrp="1" noChangeArrowheads="1"/>
          </p:cNvSpPr>
          <p:nvPr>
            <p:ph type="title"/>
            <p:custDataLst>
              <p:tags r:id="rId3"/>
            </p:custDataLst>
          </p:nvPr>
        </p:nvSpPr>
        <p:spPr>
          <a:xfrm>
            <a:off x="745067" y="362430"/>
            <a:ext cx="7082365" cy="1008062"/>
          </a:xfrm>
        </p:spPr>
        <p:txBody>
          <a:bodyPr>
            <a:normAutofit/>
          </a:bodyPr>
          <a:lstStyle/>
          <a:p>
            <a:pPr algn="just">
              <a:spcBef>
                <a:spcPts val="1200"/>
              </a:spcBef>
              <a:buClr>
                <a:schemeClr val="tx2"/>
              </a:buClr>
            </a:pPr>
            <a:r>
              <a:rPr lang="en-CA" sz="2400" dirty="0" err="1"/>
              <a:t>Contexte</a:t>
            </a:r>
            <a:r>
              <a:rPr lang="en-CA" sz="2400" dirty="0"/>
              <a:t> et </a:t>
            </a:r>
            <a:r>
              <a:rPr lang="en-CA" sz="2400" dirty="0" err="1"/>
              <a:t>Méthodologie</a:t>
            </a:r>
            <a:r>
              <a:rPr lang="en-CA" sz="2400" dirty="0"/>
              <a:t> 2/2</a:t>
            </a:r>
          </a:p>
        </p:txBody>
      </p:sp>
      <p:sp>
        <p:nvSpPr>
          <p:cNvPr id="10" name="Rectangle 9">
            <a:extLst>
              <a:ext uri="{FF2B5EF4-FFF2-40B4-BE49-F238E27FC236}">
                <a16:creationId xmlns:a16="http://schemas.microsoft.com/office/drawing/2014/main" id="{7AB73986-0315-580D-8DCF-AA09378F0255}"/>
              </a:ext>
            </a:extLst>
          </p:cNvPr>
          <p:cNvSpPr/>
          <p:nvPr/>
        </p:nvSpPr>
        <p:spPr>
          <a:xfrm>
            <a:off x="742948" y="3985748"/>
            <a:ext cx="10511272" cy="2514535"/>
          </a:xfrm>
          <a:prstGeom prst="rect">
            <a:avLst/>
          </a:prstGeom>
        </p:spPr>
        <p:txBody>
          <a:bodyPr wrap="square">
            <a:spAutoFit/>
          </a:bodyPr>
          <a:lstStyle/>
          <a:p>
            <a:pPr algn="just">
              <a:spcAft>
                <a:spcPts val="1200"/>
              </a:spcAft>
              <a:buClr>
                <a:srgbClr val="00AFDC"/>
              </a:buClr>
            </a:pPr>
            <a:r>
              <a:rPr lang="en-CA" sz="1200" dirty="0">
                <a:solidFill>
                  <a:srgbClr val="00AFDC"/>
                </a:solidFill>
                <a:latin typeface="Arial" panose="020B0604020202020204" pitchFamily="34" charset="0"/>
                <a:cs typeface="Arial" panose="020B0604020202020204" pitchFamily="34" charset="0"/>
              </a:rPr>
              <a:t>Comment lire les </a:t>
            </a:r>
            <a:r>
              <a:rPr lang="en-CA" sz="1200" dirty="0" err="1">
                <a:solidFill>
                  <a:srgbClr val="00AFDC"/>
                </a:solidFill>
                <a:latin typeface="Arial" panose="020B0604020202020204" pitchFamily="34" charset="0"/>
                <a:cs typeface="Arial" panose="020B0604020202020204" pitchFamily="34" charset="0"/>
              </a:rPr>
              <a:t>données</a:t>
            </a:r>
            <a:endParaRPr lang="en-CA" sz="1200" dirty="0">
              <a:solidFill>
                <a:srgbClr val="00AFDC"/>
              </a:solidFill>
              <a:latin typeface="Arial" panose="020B0604020202020204" pitchFamily="34" charset="0"/>
              <a:cs typeface="Arial" panose="020B0604020202020204" pitchFamily="34" charset="0"/>
            </a:endParaRPr>
          </a:p>
          <a:p>
            <a:pPr lvl="0">
              <a:lnSpc>
                <a:spcPct val="95000"/>
              </a:lnSpc>
              <a:buClr>
                <a:srgbClr val="00AFDC"/>
              </a:buClr>
              <a:defRPr/>
            </a:pPr>
            <a:r>
              <a:rPr lang="fr-CA" sz="1200" b="0" dirty="0">
                <a:solidFill>
                  <a:srgbClr val="000000">
                    <a:lumMod val="65000"/>
                    <a:lumOff val="35000"/>
                  </a:srgbClr>
                </a:solidFill>
                <a:latin typeface="Arial" panose="020B0604020202020204" pitchFamily="34" charset="0"/>
                <a:cs typeface="Arial" panose="020B0604020202020204" pitchFamily="34" charset="0"/>
              </a:rPr>
              <a:t>Il est possible que la somme des résultats présentés n’égale pas toujours 100 %, puisqu’il s’agit de pourcentages arrondis.</a:t>
            </a:r>
          </a:p>
          <a:p>
            <a:pPr lvl="0">
              <a:lnSpc>
                <a:spcPct val="95000"/>
              </a:lnSpc>
              <a:buClr>
                <a:srgbClr val="00AFDC"/>
              </a:buClr>
              <a:defRPr/>
            </a:pPr>
            <a:r>
              <a:rPr lang="fr-CA" sz="1200" b="0" dirty="0">
                <a:solidFill>
                  <a:srgbClr val="000000">
                    <a:lumMod val="65000"/>
                    <a:lumOff val="35000"/>
                  </a:srgbClr>
                </a:solidFill>
                <a:latin typeface="Arial" panose="020B0604020202020204" pitchFamily="34" charset="0"/>
                <a:cs typeface="Arial" panose="020B0604020202020204" pitchFamily="34" charset="0"/>
              </a:rPr>
              <a:t>Lorsque pertinentes, les différences de résultats entre les francophones et les anglophones sont indiquées comme suit : </a:t>
            </a:r>
          </a:p>
          <a:p>
            <a:pPr lvl="0">
              <a:lnSpc>
                <a:spcPct val="95000"/>
              </a:lnSpc>
              <a:spcBef>
                <a:spcPts val="600"/>
              </a:spcBef>
              <a:buClr>
                <a:srgbClr val="00AFDC"/>
              </a:buClr>
              <a:defRPr/>
            </a:pPr>
            <a:r>
              <a:rPr lang="fr-CA" sz="1200" dirty="0">
                <a:solidFill>
                  <a:srgbClr val="00AFDC"/>
                </a:solidFill>
                <a:latin typeface="Arial" panose="020B0604020202020204" pitchFamily="34" charset="0"/>
                <a:cs typeface="Arial" panose="020B0604020202020204" pitchFamily="34" charset="0"/>
              </a:rPr>
              <a:t>EN BLEU </a:t>
            </a:r>
            <a:r>
              <a:rPr lang="fr-CA" sz="1200" b="0" dirty="0">
                <a:solidFill>
                  <a:srgbClr val="000000">
                    <a:lumMod val="65000"/>
                    <a:lumOff val="35000"/>
                  </a:srgbClr>
                </a:solidFill>
                <a:latin typeface="Arial" panose="020B0604020202020204" pitchFamily="34" charset="0"/>
                <a:cs typeface="Arial" panose="020B0604020202020204" pitchFamily="34" charset="0"/>
              </a:rPr>
              <a:t>pour les résultats </a:t>
            </a:r>
            <a:r>
              <a:rPr lang="fr-CA" sz="1200" dirty="0">
                <a:solidFill>
                  <a:srgbClr val="00AFDC"/>
                </a:solidFill>
                <a:latin typeface="Arial" panose="020B0604020202020204" pitchFamily="34" charset="0"/>
                <a:cs typeface="Arial" panose="020B0604020202020204" pitchFamily="34" charset="0"/>
              </a:rPr>
              <a:t>plus élevés</a:t>
            </a:r>
          </a:p>
          <a:p>
            <a:pPr lvl="0">
              <a:lnSpc>
                <a:spcPct val="95000"/>
              </a:lnSpc>
              <a:spcBef>
                <a:spcPts val="600"/>
              </a:spcBef>
              <a:buClr>
                <a:srgbClr val="00AFDC"/>
              </a:buClr>
              <a:defRPr/>
            </a:pPr>
            <a:r>
              <a:rPr lang="fr-CA" sz="1200" dirty="0">
                <a:solidFill>
                  <a:srgbClr val="FF0000"/>
                </a:solidFill>
                <a:latin typeface="Arial" panose="020B0604020202020204" pitchFamily="34" charset="0"/>
                <a:cs typeface="Arial" panose="020B0604020202020204" pitchFamily="34" charset="0"/>
              </a:rPr>
              <a:t>EN ROUGE</a:t>
            </a:r>
            <a:r>
              <a:rPr lang="fr-CA" sz="1200" b="0" dirty="0">
                <a:solidFill>
                  <a:srgbClr val="000000">
                    <a:lumMod val="65000"/>
                    <a:lumOff val="35000"/>
                  </a:srgbClr>
                </a:solidFill>
                <a:latin typeface="Arial" panose="020B0604020202020204" pitchFamily="34" charset="0"/>
                <a:cs typeface="Arial" panose="020B0604020202020204" pitchFamily="34" charset="0"/>
              </a:rPr>
              <a:t> pour les résultats </a:t>
            </a:r>
            <a:r>
              <a:rPr lang="fr-CA" sz="1200" dirty="0">
                <a:solidFill>
                  <a:srgbClr val="FF0000"/>
                </a:solidFill>
                <a:latin typeface="Arial" panose="020B0604020202020204" pitchFamily="34" charset="0"/>
                <a:cs typeface="Arial" panose="020B0604020202020204" pitchFamily="34" charset="0"/>
              </a:rPr>
              <a:t>plus bas</a:t>
            </a:r>
          </a:p>
          <a:p>
            <a:pPr algn="just">
              <a:lnSpc>
                <a:spcPct val="95000"/>
              </a:lnSpc>
              <a:buClr>
                <a:srgbClr val="00AFDC"/>
              </a:buClr>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algn="just">
              <a:lnSpc>
                <a:spcPct val="95000"/>
              </a:lnSpc>
              <a:buClr>
                <a:srgbClr val="00AFDC"/>
              </a:buClr>
              <a:defRPr/>
            </a:pPr>
            <a:r>
              <a:rPr lang="fr-CA" sz="1200" dirty="0">
                <a:solidFill>
                  <a:srgbClr val="000000">
                    <a:lumMod val="65000"/>
                    <a:lumOff val="35000"/>
                  </a:srgbClr>
                </a:solidFill>
                <a:latin typeface="Arial" panose="020B0604020202020204" pitchFamily="34" charset="0"/>
                <a:cs typeface="Arial" panose="020B0604020202020204" pitchFamily="34" charset="0"/>
              </a:rPr>
              <a:t>Les mêmes codes de couleur sont utilisés pour présenter les différences significatives entre les répondants anglophones de la région à l’étude et les répondants anglophones du reste de la province. </a:t>
            </a:r>
          </a:p>
          <a:p>
            <a:pPr algn="just">
              <a:lnSpc>
                <a:spcPct val="95000"/>
              </a:lnSpc>
              <a:buClr>
                <a:srgbClr val="00AFDC"/>
              </a:buClr>
              <a:defRPr/>
            </a:pPr>
            <a:r>
              <a:rPr lang="fr-CA" sz="1200" dirty="0">
                <a:solidFill>
                  <a:srgbClr val="000000">
                    <a:lumMod val="65000"/>
                    <a:lumOff val="35000"/>
                  </a:srgbClr>
                </a:solidFill>
                <a:latin typeface="Arial" panose="020B0604020202020204" pitchFamily="34" charset="0"/>
                <a:cs typeface="Arial" panose="020B0604020202020204" pitchFamily="34" charset="0"/>
              </a:rPr>
              <a:t>Les résultats pour les sous-groupes avec une petite taille d'échantillon (n&lt;30) ne sont pas présentés. Ils sont remplacés par le code « </a:t>
            </a:r>
            <a:r>
              <a:rPr lang="fr-CA" sz="1200" dirty="0" err="1">
                <a:solidFill>
                  <a:srgbClr val="000000">
                    <a:lumMod val="65000"/>
                    <a:lumOff val="35000"/>
                  </a:srgbClr>
                </a:solidFill>
                <a:latin typeface="Arial" panose="020B0604020202020204" pitchFamily="34" charset="0"/>
                <a:cs typeface="Arial" panose="020B0604020202020204" pitchFamily="34" charset="0"/>
              </a:rPr>
              <a:t>nd</a:t>
            </a:r>
            <a:r>
              <a:rPr lang="fr-CA" sz="1200" dirty="0">
                <a:solidFill>
                  <a:srgbClr val="000000">
                    <a:lumMod val="65000"/>
                    <a:lumOff val="35000"/>
                  </a:srgbClr>
                </a:solidFill>
                <a:latin typeface="Arial" panose="020B0604020202020204" pitchFamily="34" charset="0"/>
                <a:cs typeface="Arial" panose="020B0604020202020204" pitchFamily="34" charset="0"/>
              </a:rPr>
              <a:t> » (non disponible). </a:t>
            </a:r>
          </a:p>
          <a:p>
            <a:pPr algn="just">
              <a:lnSpc>
                <a:spcPct val="95000"/>
              </a:lnSpc>
              <a:buClr>
                <a:srgbClr val="00AFDC"/>
              </a:buClr>
              <a:defRPr/>
            </a:pPr>
            <a:r>
              <a:rPr lang="fr-CA" sz="1200" dirty="0">
                <a:solidFill>
                  <a:srgbClr val="000000">
                    <a:lumMod val="65000"/>
                    <a:lumOff val="35000"/>
                  </a:srgbClr>
                </a:solidFill>
                <a:latin typeface="Arial" panose="020B0604020202020204" pitchFamily="34" charset="0"/>
                <a:cs typeface="Arial" panose="020B0604020202020204" pitchFamily="34" charset="0"/>
              </a:rPr>
              <a:t>Seules des données spécifiques ont été sélectionnées dans le cadre de ce rapport sommaire. Pour l’ensemble des résultats et des détails méthodologiques, veuillez vous référer au rapport original transmis au CHSSN.</a:t>
            </a:r>
          </a:p>
        </p:txBody>
      </p:sp>
      <p:sp>
        <p:nvSpPr>
          <p:cNvPr id="11" name="Rectangle 10">
            <a:extLst>
              <a:ext uri="{FF2B5EF4-FFF2-40B4-BE49-F238E27FC236}">
                <a16:creationId xmlns:a16="http://schemas.microsoft.com/office/drawing/2014/main" id="{5329EA94-43D1-20F8-ECA0-5CAE27977234}"/>
              </a:ext>
            </a:extLst>
          </p:cNvPr>
          <p:cNvSpPr/>
          <p:nvPr/>
        </p:nvSpPr>
        <p:spPr>
          <a:xfrm>
            <a:off x="8081362" y="3033486"/>
            <a:ext cx="504000" cy="654090"/>
          </a:xfrm>
          <a:prstGeom prst="rect">
            <a:avLst/>
          </a:prstGeom>
          <a:noFill/>
          <a:ln w="3810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8088653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5765" y="362430"/>
            <a:ext cx="7439660" cy="1008062"/>
          </a:xfrm>
        </p:spPr>
        <p:txBody>
          <a:bodyPr>
            <a:normAutofit/>
          </a:bodyPr>
          <a:lstStyle/>
          <a:p>
            <a:r>
              <a:rPr lang="fr-CA" sz="2400" dirty="0">
                <a:solidFill>
                  <a:srgbClr val="00AFDC"/>
                </a:solidFill>
              </a:rPr>
              <a:t>Sommaire exécutif (1/2)</a:t>
            </a:r>
            <a:endParaRPr lang="fr-CA" sz="1200" b="0" dirty="0"/>
          </a:p>
        </p:txBody>
      </p:sp>
      <p:sp>
        <p:nvSpPr>
          <p:cNvPr id="3" name="Espace réservé du pied de page 2"/>
          <p:cNvSpPr>
            <a:spLocks noGrp="1"/>
          </p:cNvSpPr>
          <p:nvPr>
            <p:ph type="ftr" sz="quarter" idx="11"/>
          </p:nvPr>
        </p:nvSpPr>
        <p:spPr>
          <a:xfrm>
            <a:off x="267495" y="6581852"/>
            <a:ext cx="375557" cy="187589"/>
          </a:xfrm>
        </p:spPr>
        <p:txBody>
          <a:bodyPr/>
          <a:lstStyle/>
          <a:p>
            <a:pPr>
              <a:defRPr/>
            </a:pPr>
            <a:r>
              <a:rPr lang="fr-CA" dirty="0">
                <a:solidFill>
                  <a:srgbClr val="000000">
                    <a:tint val="75000"/>
                  </a:srgbClr>
                </a:solidFill>
              </a:rPr>
              <a:t>CROP</a:t>
            </a:r>
          </a:p>
        </p:txBody>
      </p:sp>
      <p:sp>
        <p:nvSpPr>
          <p:cNvPr id="4" name="Espace réservé du numéro de diapositive 3"/>
          <p:cNvSpPr>
            <a:spLocks noGrp="1"/>
          </p:cNvSpPr>
          <p:nvPr>
            <p:ph type="sldNum" sz="quarter" idx="12"/>
          </p:nvPr>
        </p:nvSpPr>
        <p:spPr/>
        <p:txBody>
          <a:bodyPr/>
          <a:lstStyle/>
          <a:p>
            <a:pPr>
              <a:defRPr/>
            </a:pPr>
            <a:fld id="{E7B58D81-04C7-47EB-9B1C-20051A4D7758}" type="slidenum">
              <a:rPr lang="fr-CA">
                <a:solidFill>
                  <a:srgbClr val="000000">
                    <a:tint val="75000"/>
                  </a:srgbClr>
                </a:solidFill>
              </a:rPr>
              <a:pPr>
                <a:defRPr/>
              </a:pPr>
              <a:t>4</a:t>
            </a:fld>
            <a:endParaRPr lang="fr-CA" dirty="0">
              <a:solidFill>
                <a:srgbClr val="000000">
                  <a:tint val="75000"/>
                </a:srgbClr>
              </a:solidFill>
            </a:endParaRPr>
          </a:p>
        </p:txBody>
      </p:sp>
      <p:sp>
        <p:nvSpPr>
          <p:cNvPr id="6" name="ZoneTexte 5">
            <a:extLst>
              <a:ext uri="{FF2B5EF4-FFF2-40B4-BE49-F238E27FC236}">
                <a16:creationId xmlns:a16="http://schemas.microsoft.com/office/drawing/2014/main" id="{9A9E064B-67F1-357F-6600-45572EF6FC63}"/>
              </a:ext>
            </a:extLst>
          </p:cNvPr>
          <p:cNvSpPr txBox="1"/>
          <p:nvPr/>
        </p:nvSpPr>
        <p:spPr>
          <a:xfrm>
            <a:off x="643052" y="1469520"/>
            <a:ext cx="10806000" cy="5078313"/>
          </a:xfrm>
          <a:prstGeom prst="rect">
            <a:avLst/>
          </a:prstGeom>
          <a:noFill/>
        </p:spPr>
        <p:txBody>
          <a:bodyPr wrap="square" rtlCol="0">
            <a:spAutoFit/>
          </a:bodyPr>
          <a:lstStyle/>
          <a:p>
            <a:pPr>
              <a:defRPr/>
            </a:pPr>
            <a:r>
              <a:rPr lang="fr-CA" sz="1200" b="1" dirty="0">
                <a:solidFill>
                  <a:srgbClr val="000000">
                    <a:lumMod val="65000"/>
                    <a:lumOff val="35000"/>
                  </a:srgbClr>
                </a:solidFill>
                <a:latin typeface="Arial" panose="020B0604020202020204" pitchFamily="34" charset="0"/>
                <a:cs typeface="Arial" panose="020B0604020202020204" pitchFamily="34" charset="0"/>
              </a:rPr>
              <a:t>Les principaux défis à relever concernant l’accès aux soins de santé et aux services sociaux parmi les anglophones des </a:t>
            </a:r>
            <a:r>
              <a:rPr lang="fr-CA" sz="1200" b="1" u="sng" dirty="0">
                <a:solidFill>
                  <a:srgbClr val="000000">
                    <a:lumMod val="65000"/>
                    <a:lumOff val="35000"/>
                  </a:srgbClr>
                </a:solidFill>
                <a:latin typeface="Arial" panose="020B0604020202020204" pitchFamily="34" charset="0"/>
                <a:cs typeface="Arial" panose="020B0604020202020204" pitchFamily="34" charset="0"/>
              </a:rPr>
              <a:t>Laurentides</a:t>
            </a:r>
            <a:r>
              <a:rPr lang="fr-CA" sz="1200" b="1" dirty="0">
                <a:solidFill>
                  <a:srgbClr val="000000">
                    <a:lumMod val="65000"/>
                    <a:lumOff val="35000"/>
                  </a:srgbClr>
                </a:solidFill>
                <a:latin typeface="Arial" panose="020B0604020202020204" pitchFamily="34" charset="0"/>
                <a:cs typeface="Arial" panose="020B0604020202020204" pitchFamily="34" charset="0"/>
              </a:rPr>
              <a:t> sont les suivants :</a:t>
            </a:r>
          </a:p>
          <a:p>
            <a:pPr>
              <a:defRPr/>
            </a:pPr>
            <a:endParaRPr lang="fr-CA" sz="1200" b="1" dirty="0">
              <a:solidFill>
                <a:srgbClr val="000000">
                  <a:lumMod val="65000"/>
                  <a:lumOff val="35000"/>
                </a:srgbClr>
              </a:solidFill>
              <a:latin typeface="Arial" panose="020B0604020202020204" pitchFamily="34" charset="0"/>
              <a:cs typeface="Arial" panose="020B0604020202020204" pitchFamily="34" charset="0"/>
            </a:endParaRPr>
          </a:p>
          <a:p>
            <a:pPr marL="171450" indent="-171450">
              <a:buFontTx/>
              <a:buChar char="-"/>
              <a:defRPr/>
            </a:pPr>
            <a:r>
              <a:rPr lang="fr-CA" sz="1200" b="1" dirty="0">
                <a:solidFill>
                  <a:srgbClr val="000000">
                    <a:lumMod val="65000"/>
                    <a:lumOff val="35000"/>
                  </a:srgbClr>
                </a:solidFill>
                <a:latin typeface="Arial" panose="020B0604020202020204" pitchFamily="34" charset="0"/>
                <a:cs typeface="Arial" panose="020B0604020202020204" pitchFamily="34" charset="0"/>
              </a:rPr>
              <a:t>Augmenter l’accessibilité aux médecins de famille du secteur public (</a:t>
            </a:r>
            <a:r>
              <a:rPr lang="fr-CA" sz="1200" b="1" i="0" u="none" strike="noStrike" dirty="0">
                <a:solidFill>
                  <a:srgbClr val="595959"/>
                </a:solidFill>
                <a:effectLst/>
                <a:latin typeface="Arial" panose="020B0604020202020204" pitchFamily="34" charset="0"/>
              </a:rPr>
              <a:t>clinique, GMF, CLSC</a:t>
            </a:r>
            <a:r>
              <a:rPr lang="fr-CA" sz="1200" b="0" i="0" u="none" strike="noStrike" dirty="0">
                <a:solidFill>
                  <a:srgbClr val="595959"/>
                </a:solidFill>
                <a:effectLst/>
                <a:latin typeface="Arial" panose="020B0604020202020204" pitchFamily="34" charset="0"/>
              </a:rPr>
              <a:t>)</a:t>
            </a:r>
            <a:r>
              <a:rPr lang="fr-CA" sz="1200" b="1" dirty="0">
                <a:solidFill>
                  <a:srgbClr val="000000">
                    <a:lumMod val="65000"/>
                    <a:lumOff val="35000"/>
                  </a:srgbClr>
                </a:solidFill>
                <a:latin typeface="Arial" panose="020B0604020202020204" pitchFamily="34" charset="0"/>
                <a:cs typeface="Arial" panose="020B0604020202020204" pitchFamily="34" charset="0"/>
              </a:rPr>
              <a:t> parmi la clientèle anglophone.</a:t>
            </a:r>
          </a:p>
          <a:p>
            <a:pPr marL="628650" lvl="1"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12 % des anglophones des Laurentides qui ont accès à un médecin de famille ont recours au secteur privé. </a:t>
            </a:r>
          </a:p>
          <a:p>
            <a:pPr marL="628650" lvl="1" indent="-171450">
              <a:buFontTx/>
              <a:buChar char="-"/>
              <a:defRPr/>
            </a:pPr>
            <a:r>
              <a:rPr lang="fr-CA" sz="1200" i="1" dirty="0">
                <a:solidFill>
                  <a:srgbClr val="000000">
                    <a:lumMod val="65000"/>
                    <a:lumOff val="35000"/>
                  </a:srgbClr>
                </a:solidFill>
                <a:latin typeface="Arial" panose="020B0604020202020204" pitchFamily="34" charset="0"/>
                <a:cs typeface="Arial" panose="020B0604020202020204" pitchFamily="34" charset="0"/>
              </a:rPr>
              <a:t>Cette proportion est équivalente à celle des anglophones du Québec (9 %) qui elle, est supérieure à celle des francophones (4 %) de la province. </a:t>
            </a:r>
          </a:p>
          <a:p>
            <a:pPr marL="628650" lvl="1" indent="-171450">
              <a:buFontTx/>
              <a:buChar char="-"/>
              <a:defRPr/>
            </a:pPr>
            <a:endParaRPr lang="fr-CA" sz="1200" i="1" dirty="0">
              <a:solidFill>
                <a:srgbClr val="000000">
                  <a:lumMod val="65000"/>
                  <a:lumOff val="35000"/>
                </a:srgbClr>
              </a:solidFill>
              <a:latin typeface="Arial" panose="020B0604020202020204" pitchFamily="34" charset="0"/>
              <a:cs typeface="Arial" panose="020B0604020202020204" pitchFamily="34" charset="0"/>
            </a:endParaRPr>
          </a:p>
          <a:p>
            <a:pPr marL="171450" indent="-171450">
              <a:buFontTx/>
              <a:buChar char="-"/>
              <a:defRPr/>
            </a:pPr>
            <a:r>
              <a:rPr lang="fr-CA" sz="1200" b="1" dirty="0">
                <a:solidFill>
                  <a:srgbClr val="000000">
                    <a:lumMod val="65000"/>
                    <a:lumOff val="35000"/>
                  </a:srgbClr>
                </a:solidFill>
                <a:latin typeface="Arial" panose="020B0604020202020204" pitchFamily="34" charset="0"/>
                <a:cs typeface="Arial" panose="020B0604020202020204" pitchFamily="34" charset="0"/>
              </a:rPr>
              <a:t>Augmenter le niveau de satisfaction à l’égard de la disponibilité des soins de santé et services sociaux en anglais.</a:t>
            </a: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marL="628650" lvl="1"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Plus du tiers des anglophones des Laurentides (35 %) accorde un faible résultat (1-2 / 5) à la disponibilité des services (de santé et sociaux) </a:t>
            </a:r>
            <a:r>
              <a:rPr lang="fr-CA" sz="1200" b="1" u="sng" dirty="0">
                <a:solidFill>
                  <a:srgbClr val="000000">
                    <a:lumMod val="65000"/>
                    <a:lumOff val="35000"/>
                  </a:srgbClr>
                </a:solidFill>
                <a:latin typeface="Arial" panose="020B0604020202020204" pitchFamily="34" charset="0"/>
                <a:cs typeface="Arial" panose="020B0604020202020204" pitchFamily="34" charset="0"/>
              </a:rPr>
              <a:t>en anglais</a:t>
            </a:r>
            <a:r>
              <a:rPr lang="fr-CA" sz="1200" dirty="0">
                <a:solidFill>
                  <a:srgbClr val="000000">
                    <a:lumMod val="65000"/>
                    <a:lumOff val="35000"/>
                  </a:srgbClr>
                </a:solidFill>
                <a:latin typeface="Arial" panose="020B0604020202020204" pitchFamily="34" charset="0"/>
                <a:cs typeface="Arial" panose="020B0604020202020204" pitchFamily="34" charset="0"/>
              </a:rPr>
              <a:t> dans la région </a:t>
            </a:r>
            <a:r>
              <a:rPr lang="fr-CA" sz="1200" i="1" dirty="0">
                <a:solidFill>
                  <a:srgbClr val="000000">
                    <a:lumMod val="65000"/>
                    <a:lumOff val="35000"/>
                  </a:srgbClr>
                </a:solidFill>
                <a:latin typeface="Arial" panose="020B0604020202020204" pitchFamily="34" charset="0"/>
                <a:cs typeface="Arial" panose="020B0604020202020204" pitchFamily="34" charset="0"/>
              </a:rPr>
              <a:t>(note basée sur une échelle de satisfaction de 1 à 5 où 1 signifie “pas du tout satisfait” et 5 signifie “totalement satisfait”). </a:t>
            </a:r>
            <a:r>
              <a:rPr lang="fr-CA" sz="1200" dirty="0">
                <a:solidFill>
                  <a:srgbClr val="000000">
                    <a:lumMod val="65000"/>
                    <a:lumOff val="35000"/>
                  </a:srgbClr>
                </a:solidFill>
                <a:latin typeface="Arial" panose="020B0604020202020204" pitchFamily="34" charset="0"/>
                <a:cs typeface="Arial" panose="020B0604020202020204" pitchFamily="34" charset="0"/>
              </a:rPr>
              <a:t>Cette proportion est élevée comparativement aux données obtenues dans l’ensemble du Québec </a:t>
            </a:r>
            <a:r>
              <a:rPr lang="fr-CA" sz="1200" i="1" dirty="0">
                <a:solidFill>
                  <a:srgbClr val="000000">
                    <a:lumMod val="65000"/>
                    <a:lumOff val="35000"/>
                  </a:srgbClr>
                </a:solidFill>
                <a:latin typeface="Arial" panose="020B0604020202020204" pitchFamily="34" charset="0"/>
                <a:cs typeface="Arial" panose="020B0604020202020204" pitchFamily="34" charset="0"/>
              </a:rPr>
              <a:t>(Québec anglophone: 27 %).</a:t>
            </a:r>
          </a:p>
          <a:p>
            <a:pPr marL="628650" lvl="1" indent="-171450">
              <a:buFontTx/>
              <a:buChar char="-"/>
              <a:defRPr/>
            </a:pPr>
            <a:endParaRPr lang="fr-CA" sz="1200" i="1" dirty="0">
              <a:solidFill>
                <a:srgbClr val="000000">
                  <a:lumMod val="65000"/>
                  <a:lumOff val="35000"/>
                </a:srgbClr>
              </a:solidFill>
              <a:latin typeface="Arial" panose="020B0604020202020204" pitchFamily="34" charset="0"/>
              <a:cs typeface="Arial" panose="020B0604020202020204" pitchFamily="34" charset="0"/>
            </a:endParaRPr>
          </a:p>
          <a:p>
            <a:pPr marL="171450" indent="-171450">
              <a:buFontTx/>
              <a:buChar char="-"/>
              <a:defRPr/>
            </a:pPr>
            <a:r>
              <a:rPr lang="fr-CA" sz="1200" b="1" dirty="0">
                <a:solidFill>
                  <a:srgbClr val="000000">
                    <a:lumMod val="65000"/>
                    <a:lumOff val="35000"/>
                  </a:srgbClr>
                </a:solidFill>
                <a:latin typeface="Arial" panose="020B0604020202020204" pitchFamily="34" charset="0"/>
                <a:cs typeface="Arial" panose="020B0604020202020204" pitchFamily="34" charset="0"/>
              </a:rPr>
              <a:t>Renforcer la </a:t>
            </a:r>
            <a:r>
              <a:rPr lang="fr-CA" sz="1200" b="1" u="sng" dirty="0">
                <a:solidFill>
                  <a:srgbClr val="000000">
                    <a:lumMod val="65000"/>
                    <a:lumOff val="35000"/>
                  </a:srgbClr>
                </a:solidFill>
                <a:latin typeface="Arial" panose="020B0604020202020204" pitchFamily="34" charset="0"/>
                <a:cs typeface="Arial" panose="020B0604020202020204" pitchFamily="34" charset="0"/>
              </a:rPr>
              <a:t>disponibilité</a:t>
            </a:r>
            <a:r>
              <a:rPr lang="fr-CA" sz="1200" b="1" dirty="0">
                <a:solidFill>
                  <a:srgbClr val="000000">
                    <a:lumMod val="65000"/>
                    <a:lumOff val="35000"/>
                  </a:srgbClr>
                </a:solidFill>
                <a:latin typeface="Arial" panose="020B0604020202020204" pitchFamily="34" charset="0"/>
                <a:cs typeface="Arial" panose="020B0604020202020204" pitchFamily="34" charset="0"/>
              </a:rPr>
              <a:t> de soins de santé/services sociaux </a:t>
            </a:r>
            <a:r>
              <a:rPr lang="fr-CA" sz="1200" b="1" u="sng" dirty="0">
                <a:solidFill>
                  <a:srgbClr val="000000">
                    <a:lumMod val="65000"/>
                    <a:lumOff val="35000"/>
                  </a:srgbClr>
                </a:solidFill>
                <a:latin typeface="Arial" panose="020B0604020202020204" pitchFamily="34" charset="0"/>
                <a:cs typeface="Arial" panose="020B0604020202020204" pitchFamily="34" charset="0"/>
              </a:rPr>
              <a:t>en anglais</a:t>
            </a:r>
            <a:r>
              <a:rPr lang="fr-CA" sz="1200" b="1" dirty="0">
                <a:solidFill>
                  <a:srgbClr val="000000">
                    <a:lumMod val="65000"/>
                    <a:lumOff val="35000"/>
                  </a:srgbClr>
                </a:solidFill>
                <a:latin typeface="Arial" panose="020B0604020202020204" pitchFamily="34" charset="0"/>
                <a:cs typeface="Arial" panose="020B0604020202020204" pitchFamily="34" charset="0"/>
              </a:rPr>
              <a:t> pour tous ceux qui en ont besoin. </a:t>
            </a:r>
          </a:p>
          <a:p>
            <a:pPr marL="171450"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Une proportion importante d'anglophones des Laurentides n’ont </a:t>
            </a:r>
            <a:r>
              <a:rPr lang="fr-CA" sz="1200" u="sng" dirty="0">
                <a:solidFill>
                  <a:srgbClr val="000000">
                    <a:lumMod val="65000"/>
                    <a:lumOff val="35000"/>
                  </a:srgbClr>
                </a:solidFill>
                <a:latin typeface="Arial" panose="020B0604020202020204" pitchFamily="34" charset="0"/>
                <a:cs typeface="Arial" panose="020B0604020202020204" pitchFamily="34" charset="0"/>
              </a:rPr>
              <a:t>pas</a:t>
            </a:r>
            <a:r>
              <a:rPr lang="fr-CA" sz="1200" dirty="0">
                <a:solidFill>
                  <a:srgbClr val="000000">
                    <a:lumMod val="65000"/>
                    <a:lumOff val="35000"/>
                  </a:srgbClr>
                </a:solidFill>
                <a:latin typeface="Arial" panose="020B0604020202020204" pitchFamily="34" charset="0"/>
                <a:cs typeface="Arial" panose="020B0604020202020204" pitchFamily="34" charset="0"/>
              </a:rPr>
              <a:t> été servis en anglais lors de leur visite pour l’un ou l’autre des lieux évalués. Les chiffres varient mais sont </a:t>
            </a:r>
            <a:r>
              <a:rPr lang="fr-CA" sz="1200" b="1" dirty="0">
                <a:solidFill>
                  <a:srgbClr val="000000">
                    <a:lumMod val="65000"/>
                    <a:lumOff val="35000"/>
                  </a:srgbClr>
                </a:solidFill>
                <a:latin typeface="Arial" panose="020B0604020202020204" pitchFamily="34" charset="0"/>
                <a:cs typeface="Arial" panose="020B0604020202020204" pitchFamily="34" charset="0"/>
              </a:rPr>
              <a:t>supérieurs</a:t>
            </a:r>
            <a:r>
              <a:rPr lang="fr-CA" sz="1200" dirty="0">
                <a:solidFill>
                  <a:srgbClr val="000000">
                    <a:lumMod val="65000"/>
                    <a:lumOff val="35000"/>
                  </a:srgbClr>
                </a:solidFill>
                <a:latin typeface="Arial" panose="020B0604020202020204" pitchFamily="34" charset="0"/>
                <a:cs typeface="Arial" panose="020B0604020202020204" pitchFamily="34" charset="0"/>
              </a:rPr>
              <a:t> à la moyenne provinciale pour </a:t>
            </a:r>
            <a:r>
              <a:rPr lang="fr-CA" sz="1200" u="sng" dirty="0">
                <a:solidFill>
                  <a:srgbClr val="000000">
                    <a:lumMod val="65000"/>
                    <a:lumOff val="35000"/>
                  </a:srgbClr>
                </a:solidFill>
                <a:latin typeface="Arial" panose="020B0604020202020204" pitchFamily="34" charset="0"/>
                <a:cs typeface="Arial" panose="020B0604020202020204" pitchFamily="34" charset="0"/>
              </a:rPr>
              <a:t>tous</a:t>
            </a:r>
            <a:r>
              <a:rPr lang="fr-CA" sz="1200" dirty="0">
                <a:solidFill>
                  <a:srgbClr val="000000">
                    <a:lumMod val="65000"/>
                    <a:lumOff val="35000"/>
                  </a:srgbClr>
                </a:solidFill>
                <a:latin typeface="Arial" panose="020B0604020202020204" pitchFamily="34" charset="0"/>
                <a:cs typeface="Arial" panose="020B0604020202020204" pitchFamily="34" charset="0"/>
              </a:rPr>
              <a:t> les services, faisant ainsi des Laurentides l’une des régions pour lesquelles le défi en la matière est le plus grand.</a:t>
            </a:r>
          </a:p>
          <a:p>
            <a:pPr marL="1085850" lvl="2"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55 % n’ont </a:t>
            </a:r>
            <a:r>
              <a:rPr lang="fr-CA" sz="1200" u="sng" dirty="0">
                <a:solidFill>
                  <a:srgbClr val="000000">
                    <a:lumMod val="65000"/>
                    <a:lumOff val="35000"/>
                  </a:srgbClr>
                </a:solidFill>
                <a:latin typeface="Arial" panose="020B0604020202020204" pitchFamily="34" charset="0"/>
                <a:cs typeface="Arial" panose="020B0604020202020204" pitchFamily="34" charset="0"/>
              </a:rPr>
              <a:t>pas</a:t>
            </a:r>
            <a:r>
              <a:rPr lang="fr-CA" sz="1200" dirty="0">
                <a:solidFill>
                  <a:srgbClr val="000000">
                    <a:lumMod val="65000"/>
                    <a:lumOff val="35000"/>
                  </a:srgbClr>
                </a:solidFill>
                <a:latin typeface="Arial" panose="020B0604020202020204" pitchFamily="34" charset="0"/>
                <a:cs typeface="Arial" panose="020B0604020202020204" pitchFamily="34" charset="0"/>
              </a:rPr>
              <a:t> été servis en anglais lors de leur plus récente visite au </a:t>
            </a:r>
            <a:r>
              <a:rPr lang="fr-CA" sz="1200" b="1" dirty="0">
                <a:solidFill>
                  <a:srgbClr val="000000">
                    <a:lumMod val="65000"/>
                    <a:lumOff val="35000"/>
                  </a:srgbClr>
                </a:solidFill>
                <a:latin typeface="Arial" panose="020B0604020202020204" pitchFamily="34" charset="0"/>
                <a:cs typeface="Arial" panose="020B0604020202020204" pitchFamily="34" charset="0"/>
              </a:rPr>
              <a:t>CLSC </a:t>
            </a:r>
            <a:r>
              <a:rPr lang="fr-CA" sz="1200" i="1" dirty="0">
                <a:solidFill>
                  <a:srgbClr val="000000">
                    <a:lumMod val="65000"/>
                    <a:lumOff val="35000"/>
                  </a:srgbClr>
                </a:solidFill>
                <a:latin typeface="Arial" panose="020B0604020202020204" pitchFamily="34" charset="0"/>
                <a:cs typeface="Arial" panose="020B0604020202020204" pitchFamily="34" charset="0"/>
              </a:rPr>
              <a:t>(Québec anglophone: 33 %).</a:t>
            </a:r>
            <a:r>
              <a:rPr lang="fr-CA" sz="1200" b="1" i="1" dirty="0">
                <a:solidFill>
                  <a:srgbClr val="000000">
                    <a:lumMod val="65000"/>
                    <a:lumOff val="35000"/>
                  </a:srgbClr>
                </a:solidFill>
                <a:latin typeface="Arial" panose="020B0604020202020204" pitchFamily="34" charset="0"/>
                <a:cs typeface="Arial" panose="020B0604020202020204" pitchFamily="34" charset="0"/>
              </a:rPr>
              <a:t> </a:t>
            </a:r>
          </a:p>
          <a:p>
            <a:pPr marL="1085850" lvl="2"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46 % n’ont </a:t>
            </a:r>
            <a:r>
              <a:rPr lang="fr-CA" sz="1200" u="sng" dirty="0">
                <a:solidFill>
                  <a:srgbClr val="000000">
                    <a:lumMod val="65000"/>
                    <a:lumOff val="35000"/>
                  </a:srgbClr>
                </a:solidFill>
                <a:latin typeface="Arial" panose="020B0604020202020204" pitchFamily="34" charset="0"/>
                <a:cs typeface="Arial" panose="020B0604020202020204" pitchFamily="34" charset="0"/>
              </a:rPr>
              <a:t>pas</a:t>
            </a:r>
            <a:r>
              <a:rPr lang="fr-CA" sz="1200" dirty="0">
                <a:solidFill>
                  <a:srgbClr val="000000">
                    <a:lumMod val="65000"/>
                    <a:lumOff val="35000"/>
                  </a:srgbClr>
                </a:solidFill>
                <a:latin typeface="Arial" panose="020B0604020202020204" pitchFamily="34" charset="0"/>
                <a:cs typeface="Arial" panose="020B0604020202020204" pitchFamily="34" charset="0"/>
              </a:rPr>
              <a:t> été servis en anglais lors de </a:t>
            </a:r>
            <a:r>
              <a:rPr lang="fr-CA" sz="1200" b="0" i="0" u="none" strike="noStrike" kern="1200" dirty="0">
                <a:solidFill>
                  <a:srgbClr val="595959"/>
                </a:solidFill>
                <a:effectLst/>
                <a:latin typeface="Arial" panose="020B0604020202020204" pitchFamily="34" charset="0"/>
                <a:ea typeface="+mn-ea"/>
                <a:cs typeface="+mn-cs"/>
              </a:rPr>
              <a:t>l’utilisation des services </a:t>
            </a:r>
            <a:r>
              <a:rPr lang="fr-CA" sz="1200" b="1" i="0" u="none" strike="noStrike" kern="1200" dirty="0">
                <a:solidFill>
                  <a:srgbClr val="595959"/>
                </a:solidFill>
                <a:effectLst/>
                <a:latin typeface="Arial" panose="020B0604020202020204" pitchFamily="34" charset="0"/>
                <a:ea typeface="+mn-ea"/>
                <a:cs typeface="+mn-cs"/>
              </a:rPr>
              <a:t>d’Info Santé </a:t>
            </a:r>
            <a:r>
              <a:rPr lang="fr-CA" sz="1200" i="0" u="none" strike="noStrike" kern="1200" dirty="0">
                <a:solidFill>
                  <a:srgbClr val="595959"/>
                </a:solidFill>
                <a:effectLst/>
                <a:latin typeface="Arial" panose="020B0604020202020204" pitchFamily="34" charset="0"/>
                <a:ea typeface="+mn-ea"/>
                <a:cs typeface="+mn-cs"/>
              </a:rPr>
              <a:t>ou </a:t>
            </a:r>
            <a:r>
              <a:rPr lang="fr-CA" sz="1200" b="1" i="0" u="none" strike="noStrike" kern="1200" dirty="0">
                <a:solidFill>
                  <a:srgbClr val="595959"/>
                </a:solidFill>
                <a:effectLst/>
                <a:latin typeface="Arial" panose="020B0604020202020204" pitchFamily="34" charset="0"/>
                <a:ea typeface="+mn-ea"/>
                <a:cs typeface="+mn-cs"/>
              </a:rPr>
              <a:t>Info Social </a:t>
            </a:r>
            <a:r>
              <a:rPr lang="fr-CA" sz="1200" i="1" dirty="0">
                <a:solidFill>
                  <a:srgbClr val="000000">
                    <a:lumMod val="65000"/>
                    <a:lumOff val="35000"/>
                  </a:srgbClr>
                </a:solidFill>
                <a:latin typeface="Arial" panose="020B0604020202020204" pitchFamily="34" charset="0"/>
                <a:cs typeface="Arial" panose="020B0604020202020204" pitchFamily="34" charset="0"/>
              </a:rPr>
              <a:t>(Québec anglophone: 32 %).</a:t>
            </a:r>
            <a:r>
              <a:rPr lang="fr-CA" sz="1200" b="1" i="1" dirty="0">
                <a:solidFill>
                  <a:srgbClr val="000000">
                    <a:lumMod val="65000"/>
                    <a:lumOff val="35000"/>
                  </a:srgbClr>
                </a:solidFill>
                <a:latin typeface="Arial" panose="020B0604020202020204" pitchFamily="34" charset="0"/>
                <a:cs typeface="Arial" panose="020B0604020202020204" pitchFamily="34" charset="0"/>
              </a:rPr>
              <a:t> </a:t>
            </a:r>
          </a:p>
          <a:p>
            <a:pPr marL="1085850" lvl="2"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42 % n’ont </a:t>
            </a:r>
            <a:r>
              <a:rPr lang="fr-CA" sz="1200" u="sng" dirty="0">
                <a:solidFill>
                  <a:srgbClr val="000000">
                    <a:lumMod val="65000"/>
                    <a:lumOff val="35000"/>
                  </a:srgbClr>
                </a:solidFill>
                <a:latin typeface="Arial" panose="020B0604020202020204" pitchFamily="34" charset="0"/>
                <a:cs typeface="Arial" panose="020B0604020202020204" pitchFamily="34" charset="0"/>
              </a:rPr>
              <a:t>pas</a:t>
            </a:r>
            <a:r>
              <a:rPr lang="fr-CA" sz="1200" dirty="0">
                <a:solidFill>
                  <a:srgbClr val="000000">
                    <a:lumMod val="65000"/>
                    <a:lumOff val="35000"/>
                  </a:srgbClr>
                </a:solidFill>
                <a:latin typeface="Arial" panose="020B0604020202020204" pitchFamily="34" charset="0"/>
                <a:cs typeface="Arial" panose="020B0604020202020204" pitchFamily="34" charset="0"/>
              </a:rPr>
              <a:t> été servis en anglais lors </a:t>
            </a:r>
            <a:r>
              <a:rPr lang="fr-CA" sz="1200" b="0" i="0" u="none" strike="noStrike" kern="1200" dirty="0">
                <a:solidFill>
                  <a:srgbClr val="595959"/>
                </a:solidFill>
                <a:effectLst/>
                <a:latin typeface="Arial" panose="020B0604020202020204" pitchFamily="34" charset="0"/>
                <a:ea typeface="+mn-ea"/>
                <a:cs typeface="+mn-cs"/>
              </a:rPr>
              <a:t>de la visite à </a:t>
            </a:r>
            <a:r>
              <a:rPr lang="fr-CA" sz="1200" b="1" i="0" u="none" strike="noStrike" kern="1200" dirty="0">
                <a:solidFill>
                  <a:srgbClr val="595959"/>
                </a:solidFill>
                <a:effectLst/>
                <a:latin typeface="Arial" panose="020B0604020202020204" pitchFamily="34" charset="0"/>
                <a:ea typeface="+mn-ea"/>
                <a:cs typeface="+mn-cs"/>
              </a:rPr>
              <a:t>l’urgence</a:t>
            </a:r>
            <a:r>
              <a:rPr lang="fr-CA" sz="1200" b="0" i="0" u="none" strike="noStrike" kern="1200" dirty="0">
                <a:solidFill>
                  <a:srgbClr val="595959"/>
                </a:solidFill>
                <a:effectLst/>
                <a:latin typeface="Arial" panose="020B0604020202020204" pitchFamily="34" charset="0"/>
                <a:ea typeface="+mn-ea"/>
                <a:cs typeface="+mn-cs"/>
              </a:rPr>
              <a:t> ou la clinique externe de l’hôpital </a:t>
            </a:r>
            <a:r>
              <a:rPr lang="fr-CA" sz="1200" i="1" dirty="0">
                <a:solidFill>
                  <a:srgbClr val="000000">
                    <a:lumMod val="65000"/>
                    <a:lumOff val="35000"/>
                  </a:srgbClr>
                </a:solidFill>
                <a:latin typeface="Arial" panose="020B0604020202020204" pitchFamily="34" charset="0"/>
                <a:cs typeface="Arial" panose="020B0604020202020204" pitchFamily="34" charset="0"/>
              </a:rPr>
              <a:t>(Québec anglophone: 27 %).</a:t>
            </a:r>
            <a:r>
              <a:rPr lang="fr-CA" sz="1200" b="1" i="1" dirty="0">
                <a:solidFill>
                  <a:srgbClr val="000000">
                    <a:lumMod val="65000"/>
                    <a:lumOff val="35000"/>
                  </a:srgbClr>
                </a:solidFill>
                <a:latin typeface="Arial" panose="020B0604020202020204" pitchFamily="34" charset="0"/>
                <a:cs typeface="Arial" panose="020B0604020202020204" pitchFamily="34" charset="0"/>
              </a:rPr>
              <a:t> </a:t>
            </a:r>
            <a:endParaRPr lang="fr-CA" sz="1200" dirty="0">
              <a:solidFill>
                <a:srgbClr val="595959"/>
              </a:solidFill>
              <a:latin typeface="Arial" panose="020B0604020202020204" pitchFamily="34" charset="0"/>
            </a:endParaRPr>
          </a:p>
          <a:p>
            <a:pPr marL="1085850" lvl="2"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33 % n’ont </a:t>
            </a:r>
            <a:r>
              <a:rPr lang="fr-CA" sz="1200" u="sng" dirty="0">
                <a:solidFill>
                  <a:srgbClr val="000000">
                    <a:lumMod val="65000"/>
                    <a:lumOff val="35000"/>
                  </a:srgbClr>
                </a:solidFill>
                <a:latin typeface="Arial" panose="020B0604020202020204" pitchFamily="34" charset="0"/>
                <a:cs typeface="Arial" panose="020B0604020202020204" pitchFamily="34" charset="0"/>
              </a:rPr>
              <a:t>pas</a:t>
            </a:r>
            <a:r>
              <a:rPr lang="fr-CA" sz="1200" dirty="0">
                <a:solidFill>
                  <a:srgbClr val="000000">
                    <a:lumMod val="65000"/>
                    <a:lumOff val="35000"/>
                  </a:srgbClr>
                </a:solidFill>
                <a:latin typeface="Arial" panose="020B0604020202020204" pitchFamily="34" charset="0"/>
                <a:cs typeface="Arial" panose="020B0604020202020204" pitchFamily="34" charset="0"/>
              </a:rPr>
              <a:t> été servis en anglais </a:t>
            </a:r>
            <a:r>
              <a:rPr lang="fr-CA" sz="1200" dirty="0">
                <a:solidFill>
                  <a:srgbClr val="595959"/>
                </a:solidFill>
                <a:latin typeface="Arial" panose="020B0604020202020204" pitchFamily="34" charset="0"/>
              </a:rPr>
              <a:t>l</a:t>
            </a:r>
            <a:r>
              <a:rPr lang="fr-CA" sz="1200" b="0" i="0" u="none" strike="noStrike" kern="1200" dirty="0">
                <a:solidFill>
                  <a:srgbClr val="595959"/>
                </a:solidFill>
                <a:effectLst/>
                <a:latin typeface="Arial" panose="020B0604020202020204" pitchFamily="34" charset="0"/>
                <a:ea typeface="+mn-ea"/>
                <a:cs typeface="+mn-cs"/>
              </a:rPr>
              <a:t>ors du </a:t>
            </a:r>
            <a:r>
              <a:rPr lang="fr-CA" sz="1200" b="1" i="0" u="none" strike="noStrike" kern="1200" dirty="0">
                <a:solidFill>
                  <a:srgbClr val="595959"/>
                </a:solidFill>
                <a:effectLst/>
                <a:latin typeface="Arial" panose="020B0604020202020204" pitchFamily="34" charset="0"/>
                <a:ea typeface="+mn-ea"/>
                <a:cs typeface="+mn-cs"/>
              </a:rPr>
              <a:t>séjour</a:t>
            </a:r>
            <a:r>
              <a:rPr lang="fr-CA" sz="1200" b="0" i="0" u="none" strike="noStrike" kern="1200" dirty="0">
                <a:solidFill>
                  <a:srgbClr val="595959"/>
                </a:solidFill>
                <a:effectLst/>
                <a:latin typeface="Arial" panose="020B0604020202020204" pitchFamily="34" charset="0"/>
                <a:ea typeface="+mn-ea"/>
                <a:cs typeface="+mn-cs"/>
              </a:rPr>
              <a:t> (d’au moins une nuit) à l’hôpital </a:t>
            </a:r>
            <a:r>
              <a:rPr lang="fr-CA" sz="1200" i="1" dirty="0">
                <a:solidFill>
                  <a:srgbClr val="000000">
                    <a:lumMod val="65000"/>
                    <a:lumOff val="35000"/>
                  </a:srgbClr>
                </a:solidFill>
                <a:latin typeface="Arial" panose="020B0604020202020204" pitchFamily="34" charset="0"/>
                <a:cs typeface="Arial" panose="020B0604020202020204" pitchFamily="34" charset="0"/>
              </a:rPr>
              <a:t>(Québec anglophone: 19 %).</a:t>
            </a:r>
            <a:r>
              <a:rPr lang="fr-CA" sz="1200" b="1" i="1" dirty="0">
                <a:solidFill>
                  <a:srgbClr val="000000">
                    <a:lumMod val="65000"/>
                    <a:lumOff val="35000"/>
                  </a:srgbClr>
                </a:solidFill>
                <a:latin typeface="Arial" panose="020B0604020202020204" pitchFamily="34" charset="0"/>
                <a:cs typeface="Arial" panose="020B0604020202020204" pitchFamily="34" charset="0"/>
              </a:rPr>
              <a:t> </a:t>
            </a:r>
          </a:p>
          <a:p>
            <a:pPr marL="1085850" lvl="2"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29 % n’ont </a:t>
            </a:r>
            <a:r>
              <a:rPr lang="fr-CA" sz="1200" u="sng" dirty="0">
                <a:solidFill>
                  <a:srgbClr val="000000">
                    <a:lumMod val="65000"/>
                    <a:lumOff val="35000"/>
                  </a:srgbClr>
                </a:solidFill>
                <a:latin typeface="Arial" panose="020B0604020202020204" pitchFamily="34" charset="0"/>
                <a:cs typeface="Arial" panose="020B0604020202020204" pitchFamily="34" charset="0"/>
              </a:rPr>
              <a:t>pas</a:t>
            </a:r>
            <a:r>
              <a:rPr lang="fr-CA" sz="1200" dirty="0">
                <a:solidFill>
                  <a:srgbClr val="000000">
                    <a:lumMod val="65000"/>
                    <a:lumOff val="35000"/>
                  </a:srgbClr>
                </a:solidFill>
                <a:latin typeface="Arial" panose="020B0604020202020204" pitchFamily="34" charset="0"/>
                <a:cs typeface="Arial" panose="020B0604020202020204" pitchFamily="34" charset="0"/>
              </a:rPr>
              <a:t> été servis en anglais lors </a:t>
            </a:r>
            <a:r>
              <a:rPr lang="fr-CA" sz="1200" b="0" i="0" u="none" strike="noStrike" kern="1200" dirty="0">
                <a:solidFill>
                  <a:srgbClr val="595959"/>
                </a:solidFill>
                <a:effectLst/>
                <a:latin typeface="Arial" panose="020B0604020202020204" pitchFamily="34" charset="0"/>
                <a:ea typeface="+mn-ea"/>
                <a:cs typeface="+mn-cs"/>
              </a:rPr>
              <a:t>de leur visite </a:t>
            </a:r>
            <a:r>
              <a:rPr lang="fr-CA" sz="1200" b="1" i="0" u="none" strike="noStrike" kern="1200" dirty="0">
                <a:solidFill>
                  <a:srgbClr val="595959"/>
                </a:solidFill>
                <a:effectLst/>
                <a:latin typeface="Arial" panose="020B0604020202020204" pitchFamily="34" charset="0"/>
                <a:ea typeface="+mn-ea"/>
                <a:cs typeface="+mn-cs"/>
              </a:rPr>
              <a:t>médicale</a:t>
            </a:r>
            <a:r>
              <a:rPr lang="fr-CA" sz="1200" b="0" i="0" u="none" strike="noStrike" kern="1200" dirty="0">
                <a:solidFill>
                  <a:srgbClr val="595959"/>
                </a:solidFill>
                <a:effectLst/>
                <a:latin typeface="Arial" panose="020B0604020202020204" pitchFamily="34" charset="0"/>
                <a:ea typeface="+mn-ea"/>
                <a:cs typeface="+mn-cs"/>
              </a:rPr>
              <a:t> (en cabinet privé ou dans une clinique) </a:t>
            </a:r>
            <a:r>
              <a:rPr lang="fr-CA" sz="1200" i="1" dirty="0">
                <a:solidFill>
                  <a:srgbClr val="000000">
                    <a:lumMod val="65000"/>
                    <a:lumOff val="35000"/>
                  </a:srgbClr>
                </a:solidFill>
                <a:latin typeface="Arial" panose="020B0604020202020204" pitchFamily="34" charset="0"/>
                <a:cs typeface="Arial" panose="020B0604020202020204" pitchFamily="34" charset="0"/>
              </a:rPr>
              <a:t>(Québec anglophone: 18 %).</a:t>
            </a:r>
          </a:p>
          <a:p>
            <a:pPr marL="1085850" lvl="2"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28 % n’ont </a:t>
            </a:r>
            <a:r>
              <a:rPr lang="fr-CA" sz="1200" u="sng" dirty="0">
                <a:solidFill>
                  <a:srgbClr val="000000">
                    <a:lumMod val="65000"/>
                    <a:lumOff val="35000"/>
                  </a:srgbClr>
                </a:solidFill>
                <a:latin typeface="Arial" panose="020B0604020202020204" pitchFamily="34" charset="0"/>
                <a:cs typeface="Arial" panose="020B0604020202020204" pitchFamily="34" charset="0"/>
              </a:rPr>
              <a:t>pas</a:t>
            </a:r>
            <a:r>
              <a:rPr lang="fr-CA" sz="1200" dirty="0">
                <a:solidFill>
                  <a:srgbClr val="000000">
                    <a:lumMod val="65000"/>
                    <a:lumOff val="35000"/>
                  </a:srgbClr>
                </a:solidFill>
                <a:latin typeface="Arial" panose="020B0604020202020204" pitchFamily="34" charset="0"/>
                <a:cs typeface="Arial" panose="020B0604020202020204" pitchFamily="34" charset="0"/>
              </a:rPr>
              <a:t> été servis en anglais lors </a:t>
            </a:r>
            <a:r>
              <a:rPr lang="fr-CA" sz="1200" b="0" i="0" u="none" strike="noStrike" kern="1200" dirty="0">
                <a:solidFill>
                  <a:srgbClr val="595959"/>
                </a:solidFill>
                <a:effectLst/>
                <a:latin typeface="Arial" panose="020B0604020202020204" pitchFamily="34" charset="0"/>
                <a:ea typeface="+mn-ea"/>
                <a:cs typeface="+mn-cs"/>
              </a:rPr>
              <a:t>de la consultation en </a:t>
            </a:r>
            <a:r>
              <a:rPr lang="fr-CA" sz="1200" b="1" i="0" u="none" strike="noStrike" kern="1200" dirty="0">
                <a:solidFill>
                  <a:srgbClr val="595959"/>
                </a:solidFill>
                <a:effectLst/>
                <a:latin typeface="Arial" panose="020B0604020202020204" pitchFamily="34" charset="0"/>
                <a:ea typeface="+mn-ea"/>
                <a:cs typeface="+mn-cs"/>
              </a:rPr>
              <a:t>santé mentale </a:t>
            </a:r>
            <a:r>
              <a:rPr lang="fr-CA" sz="1200" b="0" i="0" u="none" strike="noStrike" kern="1200" dirty="0">
                <a:solidFill>
                  <a:srgbClr val="595959"/>
                </a:solidFill>
                <a:effectLst/>
                <a:latin typeface="Arial" panose="020B0604020202020204" pitchFamily="34" charset="0"/>
                <a:ea typeface="+mn-ea"/>
                <a:cs typeface="+mn-cs"/>
              </a:rPr>
              <a:t>auprès d’un professionnel de la santé et des services sociaux </a:t>
            </a:r>
            <a:r>
              <a:rPr lang="fr-CA" sz="1200" i="1" dirty="0">
                <a:solidFill>
                  <a:srgbClr val="000000">
                    <a:lumMod val="65000"/>
                    <a:lumOff val="35000"/>
                  </a:srgbClr>
                </a:solidFill>
                <a:latin typeface="Arial" panose="020B0604020202020204" pitchFamily="34" charset="0"/>
                <a:cs typeface="Arial" panose="020B0604020202020204" pitchFamily="34" charset="0"/>
              </a:rPr>
              <a:t>(Québec anglophone: 16 %).</a:t>
            </a:r>
          </a:p>
          <a:p>
            <a:pPr marL="1200150" lvl="2" indent="-285750">
              <a:buFontTx/>
              <a:buChar char="-"/>
              <a:defRPr/>
            </a:pPr>
            <a:endParaRPr lang="fr-CA" sz="1200" i="1" dirty="0">
              <a:solidFill>
                <a:srgbClr val="000000">
                  <a:lumMod val="65000"/>
                  <a:lumOff val="35000"/>
                </a:srgbClr>
              </a:solidFill>
              <a:latin typeface="Arial" panose="020B0604020202020204" pitchFamily="34" charset="0"/>
              <a:cs typeface="Arial" panose="020B0604020202020204" pitchFamily="34" charset="0"/>
            </a:endParaRPr>
          </a:p>
          <a:p>
            <a:pPr marL="1200150" lvl="2" indent="-285750">
              <a:buFontTx/>
              <a:buChar char="-"/>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7278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5765" y="362430"/>
            <a:ext cx="7439660" cy="1008062"/>
          </a:xfrm>
        </p:spPr>
        <p:txBody>
          <a:bodyPr>
            <a:normAutofit/>
          </a:bodyPr>
          <a:lstStyle/>
          <a:p>
            <a:r>
              <a:rPr lang="fr-CA" sz="2400" dirty="0">
                <a:solidFill>
                  <a:srgbClr val="00AFDC"/>
                </a:solidFill>
              </a:rPr>
              <a:t>Sommaire exécutif (2/2)</a:t>
            </a:r>
            <a:endParaRPr lang="fr-CA" sz="1200" b="0" dirty="0"/>
          </a:p>
        </p:txBody>
      </p:sp>
      <p:sp>
        <p:nvSpPr>
          <p:cNvPr id="3" name="Espace réservé du pied de page 2"/>
          <p:cNvSpPr>
            <a:spLocks noGrp="1"/>
          </p:cNvSpPr>
          <p:nvPr>
            <p:ph type="ftr" sz="quarter" idx="11"/>
          </p:nvPr>
        </p:nvSpPr>
        <p:spPr>
          <a:xfrm>
            <a:off x="267495" y="6581852"/>
            <a:ext cx="375557" cy="187589"/>
          </a:xfrm>
        </p:spPr>
        <p:txBody>
          <a:bodyPr/>
          <a:lstStyle/>
          <a:p>
            <a:pPr>
              <a:defRPr/>
            </a:pPr>
            <a:r>
              <a:rPr lang="fr-CA" dirty="0">
                <a:solidFill>
                  <a:srgbClr val="000000">
                    <a:tint val="75000"/>
                  </a:srgbClr>
                </a:solidFill>
              </a:rPr>
              <a:t>CROP</a:t>
            </a:r>
          </a:p>
        </p:txBody>
      </p:sp>
      <p:sp>
        <p:nvSpPr>
          <p:cNvPr id="4" name="Espace réservé du numéro de diapositive 3"/>
          <p:cNvSpPr>
            <a:spLocks noGrp="1"/>
          </p:cNvSpPr>
          <p:nvPr>
            <p:ph type="sldNum" sz="quarter" idx="12"/>
          </p:nvPr>
        </p:nvSpPr>
        <p:spPr/>
        <p:txBody>
          <a:bodyPr/>
          <a:lstStyle/>
          <a:p>
            <a:pPr>
              <a:defRPr/>
            </a:pPr>
            <a:fld id="{E7B58D81-04C7-47EB-9B1C-20051A4D7758}" type="slidenum">
              <a:rPr lang="fr-CA">
                <a:solidFill>
                  <a:srgbClr val="000000">
                    <a:tint val="75000"/>
                  </a:srgbClr>
                </a:solidFill>
              </a:rPr>
              <a:pPr>
                <a:defRPr/>
              </a:pPr>
              <a:t>5</a:t>
            </a:fld>
            <a:endParaRPr lang="fr-CA" dirty="0">
              <a:solidFill>
                <a:srgbClr val="000000">
                  <a:tint val="75000"/>
                </a:srgbClr>
              </a:solidFill>
            </a:endParaRPr>
          </a:p>
        </p:txBody>
      </p:sp>
      <p:sp>
        <p:nvSpPr>
          <p:cNvPr id="6" name="ZoneTexte 5">
            <a:extLst>
              <a:ext uri="{FF2B5EF4-FFF2-40B4-BE49-F238E27FC236}">
                <a16:creationId xmlns:a16="http://schemas.microsoft.com/office/drawing/2014/main" id="{9A9E064B-67F1-357F-6600-45572EF6FC63}"/>
              </a:ext>
            </a:extLst>
          </p:cNvPr>
          <p:cNvSpPr txBox="1"/>
          <p:nvPr/>
        </p:nvSpPr>
        <p:spPr>
          <a:xfrm>
            <a:off x="643052" y="1469520"/>
            <a:ext cx="10910319" cy="5078313"/>
          </a:xfrm>
          <a:prstGeom prst="rect">
            <a:avLst/>
          </a:prstGeom>
          <a:noFill/>
        </p:spPr>
        <p:txBody>
          <a:bodyPr wrap="square" rtlCol="0">
            <a:spAutoFit/>
          </a:bodyPr>
          <a:lstStyle/>
          <a:p>
            <a:pPr marL="171450" indent="-171450">
              <a:buFontTx/>
              <a:buChar char="-"/>
              <a:defRPr/>
            </a:pPr>
            <a:r>
              <a:rPr lang="fr-CA" sz="1200" b="1" dirty="0">
                <a:solidFill>
                  <a:srgbClr val="000000">
                    <a:lumMod val="65000"/>
                    <a:lumOff val="35000"/>
                  </a:srgbClr>
                </a:solidFill>
                <a:latin typeface="Arial" panose="020B0604020202020204" pitchFamily="34" charset="0"/>
                <a:cs typeface="Arial" panose="020B0604020202020204" pitchFamily="34" charset="0"/>
              </a:rPr>
              <a:t>Encourager la réceptivité du personnel envers les patients anglophones. </a:t>
            </a:r>
          </a:p>
          <a:p>
            <a:pPr marL="171450"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Par rapport à la moyenne provinciale </a:t>
            </a:r>
            <a:r>
              <a:rPr lang="fr-CA" sz="1200" i="1" dirty="0">
                <a:solidFill>
                  <a:srgbClr val="000000">
                    <a:lumMod val="65000"/>
                    <a:lumOff val="35000"/>
                  </a:srgbClr>
                </a:solidFill>
                <a:latin typeface="Arial" panose="020B0604020202020204" pitchFamily="34" charset="0"/>
                <a:cs typeface="Arial" panose="020B0604020202020204" pitchFamily="34" charset="0"/>
              </a:rPr>
              <a:t>(Québec anglophone: 23 %), </a:t>
            </a:r>
            <a:r>
              <a:rPr lang="fr-CA" sz="1200" dirty="0">
                <a:solidFill>
                  <a:srgbClr val="000000">
                    <a:lumMod val="65000"/>
                    <a:lumOff val="35000"/>
                  </a:srgbClr>
                </a:solidFill>
                <a:latin typeface="Arial" panose="020B0604020202020204" pitchFamily="34" charset="0"/>
                <a:cs typeface="Arial" panose="020B0604020202020204" pitchFamily="34" charset="0"/>
              </a:rPr>
              <a:t>un plus grand nombre d’anglophones des Laurentides (31 %) NE se sent PAS à l’aise de demander des services publics de santé ou des services sociaux en anglais. </a:t>
            </a:r>
          </a:p>
          <a:p>
            <a:pPr marL="171450"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59 % disent ne pas se sentir à l’aise en raison de l’attitude du personnel, des résultats semblables à l’ensemble de la province </a:t>
            </a:r>
            <a:r>
              <a:rPr lang="fr-CA" sz="1200" i="1" dirty="0">
                <a:solidFill>
                  <a:srgbClr val="000000">
                    <a:lumMod val="65000"/>
                    <a:lumOff val="35000"/>
                  </a:srgbClr>
                </a:solidFill>
                <a:latin typeface="Arial" panose="020B0604020202020204" pitchFamily="34" charset="0"/>
                <a:cs typeface="Arial" panose="020B0604020202020204" pitchFamily="34" charset="0"/>
              </a:rPr>
              <a:t>(Québec anglophone: 56 %).</a:t>
            </a:r>
          </a:p>
          <a:p>
            <a:pPr>
              <a:defRPr/>
            </a:pPr>
            <a:endParaRPr lang="fr-CA" sz="1200" b="1" dirty="0">
              <a:solidFill>
                <a:srgbClr val="000000">
                  <a:lumMod val="65000"/>
                  <a:lumOff val="35000"/>
                </a:srgbClr>
              </a:solidFill>
              <a:latin typeface="Arial" panose="020B0604020202020204" pitchFamily="34" charset="0"/>
              <a:cs typeface="Arial" panose="020B0604020202020204" pitchFamily="34" charset="0"/>
            </a:endParaRPr>
          </a:p>
          <a:p>
            <a:pPr marL="171450" indent="-171450">
              <a:buFontTx/>
              <a:buChar char="-"/>
              <a:defRPr/>
            </a:pPr>
            <a:r>
              <a:rPr lang="fr-CA" sz="1200" b="1" dirty="0">
                <a:solidFill>
                  <a:srgbClr val="000000">
                    <a:lumMod val="65000"/>
                    <a:lumOff val="35000"/>
                  </a:srgbClr>
                </a:solidFill>
                <a:latin typeface="Arial" panose="020B0604020202020204" pitchFamily="34" charset="0"/>
                <a:cs typeface="Arial" panose="020B0604020202020204" pitchFamily="34" charset="0"/>
              </a:rPr>
              <a:t>Réduire les délais d’attente. Selon le service, entre 16 % et 42 % des anglophones des Laurentides le décrivent comme « mauvais ».</a:t>
            </a:r>
          </a:p>
          <a:p>
            <a:pPr marL="171450"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L’évaluation du temps d'attente parmi les anglophones de la région est semblable à ce qui est observé dans l’ensemble du Québec anglophone pour tous les services évalués:</a:t>
            </a:r>
          </a:p>
          <a:p>
            <a:pPr marL="628650" lvl="1"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Le délai avant de consulter un spécialiste (pour le suivi): 42 % l’évaluent comme « mauvais » (</a:t>
            </a:r>
            <a:r>
              <a:rPr lang="fr-CA" sz="1200" i="1" dirty="0">
                <a:solidFill>
                  <a:srgbClr val="000000">
                    <a:lumMod val="65000"/>
                    <a:lumOff val="35000"/>
                  </a:srgbClr>
                </a:solidFill>
                <a:latin typeface="Arial" panose="020B0604020202020204" pitchFamily="34" charset="0"/>
                <a:cs typeface="Arial" panose="020B0604020202020204" pitchFamily="34" charset="0"/>
              </a:rPr>
              <a:t>Québec: 38 % anglophone et 42 % francophone). </a:t>
            </a:r>
          </a:p>
          <a:p>
            <a:pPr marL="628650" lvl="1"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Le délai avant de voir leur médecin de famille : 31 % jugent qu’il est mauvais </a:t>
            </a:r>
            <a:r>
              <a:rPr lang="fr-CA" sz="1200" i="1" dirty="0">
                <a:solidFill>
                  <a:srgbClr val="000000">
                    <a:lumMod val="65000"/>
                    <a:lumOff val="35000"/>
                  </a:srgbClr>
                </a:solidFill>
                <a:latin typeface="Arial" panose="020B0604020202020204" pitchFamily="34" charset="0"/>
                <a:cs typeface="Arial" panose="020B0604020202020204" pitchFamily="34" charset="0"/>
              </a:rPr>
              <a:t>(Québec: 29 % anglophone et 34 % francophone).</a:t>
            </a:r>
          </a:p>
          <a:p>
            <a:pPr marL="628650" lvl="1"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Le délai avant l’intervention médicale (dans un hôpital) : 25 % en sont mécontents </a:t>
            </a:r>
            <a:r>
              <a:rPr lang="fr-CA" sz="1200" i="1" dirty="0">
                <a:solidFill>
                  <a:srgbClr val="000000">
                    <a:lumMod val="65000"/>
                    <a:lumOff val="35000"/>
                  </a:srgbClr>
                </a:solidFill>
                <a:latin typeface="Arial" panose="020B0604020202020204" pitchFamily="34" charset="0"/>
                <a:cs typeface="Arial" panose="020B0604020202020204" pitchFamily="34" charset="0"/>
              </a:rPr>
              <a:t>(Québec: 25 % anglophone et 33 % francophone).</a:t>
            </a:r>
          </a:p>
          <a:p>
            <a:pPr marL="628650" lvl="1"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Le délai avant le rendez-vous (pour un service) au CLSC : 25 % l’estiment « mauvais » </a:t>
            </a:r>
            <a:r>
              <a:rPr lang="fr-CA" sz="1200" i="1" dirty="0">
                <a:solidFill>
                  <a:srgbClr val="000000">
                    <a:lumMod val="65000"/>
                    <a:lumOff val="35000"/>
                  </a:srgbClr>
                </a:solidFill>
                <a:latin typeface="Arial" panose="020B0604020202020204" pitchFamily="34" charset="0"/>
                <a:cs typeface="Arial" panose="020B0604020202020204" pitchFamily="34" charset="0"/>
              </a:rPr>
              <a:t>(Québec: 21 % anglophone et 22 % francophone). </a:t>
            </a:r>
          </a:p>
          <a:p>
            <a:pPr marL="628650" lvl="1"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Le délai avant le rendez-vous de suivi suite à l’intervention médicale: 16 % en sont mécontents </a:t>
            </a:r>
            <a:r>
              <a:rPr lang="fr-CA" sz="1200" i="1" dirty="0">
                <a:solidFill>
                  <a:srgbClr val="000000">
                    <a:lumMod val="65000"/>
                    <a:lumOff val="35000"/>
                  </a:srgbClr>
                </a:solidFill>
                <a:latin typeface="Arial" panose="020B0604020202020204" pitchFamily="34" charset="0"/>
                <a:cs typeface="Arial" panose="020B0604020202020204" pitchFamily="34" charset="0"/>
              </a:rPr>
              <a:t>(Québec: 15 % anglophone et 24 % francophone).</a:t>
            </a:r>
          </a:p>
          <a:p>
            <a:pPr marL="171450" indent="-171450">
              <a:buFontTx/>
              <a:buChar char="-"/>
              <a:defRPr/>
            </a:pPr>
            <a:endParaRPr lang="fr-CA" sz="1200" b="1" dirty="0">
              <a:solidFill>
                <a:srgbClr val="000000">
                  <a:lumMod val="65000"/>
                  <a:lumOff val="35000"/>
                </a:srgbClr>
              </a:solidFill>
              <a:latin typeface="Arial" panose="020B0604020202020204" pitchFamily="34" charset="0"/>
              <a:cs typeface="Arial" panose="020B0604020202020204" pitchFamily="34" charset="0"/>
            </a:endParaRPr>
          </a:p>
          <a:p>
            <a:pPr marL="171450" indent="-171450">
              <a:buFontTx/>
              <a:buChar char="-"/>
              <a:defRPr/>
            </a:pPr>
            <a:r>
              <a:rPr lang="fr-CA" sz="1200" b="1" dirty="0">
                <a:solidFill>
                  <a:srgbClr val="000000">
                    <a:lumMod val="65000"/>
                    <a:lumOff val="35000"/>
                  </a:srgbClr>
                </a:solidFill>
                <a:latin typeface="Arial" panose="020B0604020202020204" pitchFamily="34" charset="0"/>
                <a:cs typeface="Arial" panose="020B0604020202020204" pitchFamily="34" charset="0"/>
              </a:rPr>
              <a:t>Assurer l’accessibilité des services en anglais est aussi important pour les anglophones de la région qu’il l’est dans l’ensemble du Québec.</a:t>
            </a:r>
          </a:p>
          <a:p>
            <a:pPr marL="171450"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Selon le service, entre 81 % et 90 % des anglophones des Laurentides considèrent qu’il était </a:t>
            </a:r>
            <a:r>
              <a:rPr lang="fr-CA" sz="1200" u="sng" dirty="0">
                <a:solidFill>
                  <a:srgbClr val="000000">
                    <a:lumMod val="65000"/>
                    <a:lumOff val="35000"/>
                  </a:srgbClr>
                </a:solidFill>
                <a:latin typeface="Arial" panose="020B0604020202020204" pitchFamily="34" charset="0"/>
                <a:cs typeface="Arial" panose="020B0604020202020204" pitchFamily="34" charset="0"/>
              </a:rPr>
              <a:t>très important </a:t>
            </a:r>
            <a:r>
              <a:rPr lang="fr-CA" sz="1200" dirty="0">
                <a:solidFill>
                  <a:srgbClr val="000000">
                    <a:lumMod val="65000"/>
                    <a:lumOff val="35000"/>
                  </a:srgbClr>
                </a:solidFill>
                <a:latin typeface="Arial" panose="020B0604020202020204" pitchFamily="34" charset="0"/>
                <a:cs typeface="Arial" panose="020B0604020202020204" pitchFamily="34" charset="0"/>
              </a:rPr>
              <a:t>d’être servi en anglais lorsqu’ils ont eu recours à des soins de santé et services sociaux. </a:t>
            </a:r>
            <a:r>
              <a:rPr lang="fr-CA" sz="1200" i="1" dirty="0">
                <a:solidFill>
                  <a:srgbClr val="000000">
                    <a:lumMod val="65000"/>
                    <a:lumOff val="35000"/>
                  </a:srgbClr>
                </a:solidFill>
                <a:latin typeface="Arial" panose="020B0604020202020204" pitchFamily="34" charset="0"/>
                <a:cs typeface="Arial" panose="020B0604020202020204" pitchFamily="34" charset="0"/>
              </a:rPr>
              <a:t>Ces résultats sont semblables à l’ensemble du Québec (résultats entre 82 % et 91 % pour le Québec anglophone).</a:t>
            </a: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marL="171450" indent="-171450">
              <a:buFontTx/>
              <a:buChar char="-"/>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marL="171450"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61 % croient qu’il était </a:t>
            </a:r>
            <a:r>
              <a:rPr lang="fr-CA" sz="1200" u="sng" dirty="0">
                <a:solidFill>
                  <a:srgbClr val="000000">
                    <a:lumMod val="65000"/>
                    <a:lumOff val="35000"/>
                  </a:srgbClr>
                </a:solidFill>
                <a:latin typeface="Arial" panose="020B0604020202020204" pitchFamily="34" charset="0"/>
                <a:cs typeface="Arial" panose="020B0604020202020204" pitchFamily="34" charset="0"/>
              </a:rPr>
              <a:t>très important pour leur compréhension </a:t>
            </a:r>
            <a:r>
              <a:rPr lang="fr-CA" sz="1200" dirty="0">
                <a:solidFill>
                  <a:srgbClr val="000000">
                    <a:lumMod val="65000"/>
                    <a:lumOff val="35000"/>
                  </a:srgbClr>
                </a:solidFill>
                <a:latin typeface="Arial" panose="020B0604020202020204" pitchFamily="34" charset="0"/>
                <a:cs typeface="Arial" panose="020B0604020202020204" pitchFamily="34" charset="0"/>
              </a:rPr>
              <a:t>d’être servi en anglais par le personnel de l’urgence, un chiffre équivalent à la moyenne </a:t>
            </a:r>
            <a:r>
              <a:rPr lang="fr-CA" sz="1200" i="1" dirty="0">
                <a:solidFill>
                  <a:srgbClr val="000000">
                    <a:lumMod val="65000"/>
                    <a:lumOff val="35000"/>
                  </a:srgbClr>
                </a:solidFill>
                <a:latin typeface="Arial" panose="020B0604020202020204" pitchFamily="34" charset="0"/>
                <a:cs typeface="Arial" panose="020B0604020202020204" pitchFamily="34" charset="0"/>
              </a:rPr>
              <a:t>(Québec anglophone: 67 %).</a:t>
            </a:r>
          </a:p>
          <a:p>
            <a:pPr marL="171450"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55 % considèrent qu’il était </a:t>
            </a:r>
            <a:r>
              <a:rPr lang="fr-CA" sz="1200" u="sng" dirty="0">
                <a:solidFill>
                  <a:srgbClr val="000000">
                    <a:lumMod val="65000"/>
                    <a:lumOff val="35000"/>
                  </a:srgbClr>
                </a:solidFill>
                <a:latin typeface="Arial" panose="020B0604020202020204" pitchFamily="34" charset="0"/>
                <a:cs typeface="Arial" panose="020B0604020202020204" pitchFamily="34" charset="0"/>
              </a:rPr>
              <a:t>très important pour leur compréhension </a:t>
            </a:r>
            <a:r>
              <a:rPr lang="fr-CA" sz="1200" dirty="0">
                <a:solidFill>
                  <a:srgbClr val="000000">
                    <a:lumMod val="65000"/>
                    <a:lumOff val="35000"/>
                  </a:srgbClr>
                </a:solidFill>
                <a:latin typeface="Arial" panose="020B0604020202020204" pitchFamily="34" charset="0"/>
                <a:cs typeface="Arial" panose="020B0604020202020204" pitchFamily="34" charset="0"/>
              </a:rPr>
              <a:t>d’être servi en anglais par le professionnel en santé / services sociaux du CLSC</a:t>
            </a:r>
            <a:r>
              <a:rPr lang="fr-CA" sz="1200" i="1" dirty="0">
                <a:solidFill>
                  <a:srgbClr val="000000">
                    <a:lumMod val="65000"/>
                    <a:lumOff val="35000"/>
                  </a:srgbClr>
                </a:solidFill>
                <a:latin typeface="Arial" panose="020B0604020202020204" pitchFamily="34" charset="0"/>
                <a:cs typeface="Arial" panose="020B0604020202020204" pitchFamily="34" charset="0"/>
              </a:rPr>
              <a:t> (Québec anglophone: 59 %).</a:t>
            </a:r>
          </a:p>
          <a:p>
            <a:pPr marL="171450" indent="-171450">
              <a:buFontTx/>
              <a:buChar char="-"/>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marL="171450" indent="-171450">
              <a:buFontTx/>
              <a:buChar char="-"/>
              <a:defRPr/>
            </a:pPr>
            <a:r>
              <a:rPr lang="fr-CA" sz="1200" dirty="0">
                <a:solidFill>
                  <a:srgbClr val="000000">
                    <a:lumMod val="65000"/>
                    <a:lumOff val="35000"/>
                  </a:srgbClr>
                </a:solidFill>
                <a:latin typeface="Arial" panose="020B0604020202020204" pitchFamily="34" charset="0"/>
                <a:cs typeface="Arial" panose="020B0604020202020204" pitchFamily="34" charset="0"/>
              </a:rPr>
              <a:t>Finalement, 67 % des anglophones des Laurentides croient qu’il serait très important d’être servi en anglais si des besoins en santé mentale se présentaient, une proportion équivalente à l’ensemble du Québec </a:t>
            </a:r>
            <a:r>
              <a:rPr lang="fr-CA" sz="1200" i="1" dirty="0">
                <a:solidFill>
                  <a:srgbClr val="000000">
                    <a:lumMod val="65000"/>
                    <a:lumOff val="35000"/>
                  </a:srgbClr>
                </a:solidFill>
                <a:latin typeface="Arial" panose="020B0604020202020204" pitchFamily="34" charset="0"/>
                <a:cs typeface="Arial" panose="020B0604020202020204" pitchFamily="34" charset="0"/>
              </a:rPr>
              <a:t>(Québec anglophone: 72 %).</a:t>
            </a: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a:defRPr/>
            </a:pPr>
            <a:endParaRPr lang="fr-CA" sz="1200" dirty="0">
              <a:solidFill>
                <a:srgbClr val="000000">
                  <a:lumMod val="65000"/>
                  <a:lumOff val="35000"/>
                </a:srgbClr>
              </a:solidFill>
              <a:latin typeface="Arial" panose="020B0604020202020204" pitchFamily="34" charset="0"/>
              <a:cs typeface="Arial" panose="020B0604020202020204" pitchFamily="34" charset="0"/>
            </a:endParaRPr>
          </a:p>
          <a:p>
            <a:pPr marL="171450" indent="-171450">
              <a:buFontTx/>
              <a:buChar char="-"/>
              <a:defRPr/>
            </a:pPr>
            <a:endParaRPr lang="fr-CA" sz="1200" i="1" dirty="0">
              <a:solidFill>
                <a:srgbClr val="000000">
                  <a:lumMod val="65000"/>
                  <a:lumOff val="35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1789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5765" y="362430"/>
            <a:ext cx="7439660" cy="1008062"/>
          </a:xfrm>
        </p:spPr>
        <p:txBody>
          <a:bodyPr>
            <a:normAutofit/>
          </a:bodyPr>
          <a:lstStyle/>
          <a:p>
            <a:r>
              <a:rPr lang="fr-CA" sz="2400" dirty="0">
                <a:solidFill>
                  <a:srgbClr val="00AFDC"/>
                </a:solidFill>
              </a:rPr>
              <a:t>Accessibilité des services</a:t>
            </a:r>
            <a:br>
              <a:rPr lang="fr-CA" sz="2400" dirty="0">
                <a:solidFill>
                  <a:srgbClr val="00AFDC"/>
                </a:solidFill>
              </a:rPr>
            </a:br>
            <a:r>
              <a:rPr lang="fr-CA" sz="1200" b="0" dirty="0">
                <a:solidFill>
                  <a:srgbClr val="00AFDC"/>
                </a:solidFill>
              </a:rPr>
              <a:t>Base: variable</a:t>
            </a:r>
            <a:endParaRPr lang="fr-CA" sz="1200" b="0" dirty="0"/>
          </a:p>
        </p:txBody>
      </p:sp>
      <p:sp>
        <p:nvSpPr>
          <p:cNvPr id="3" name="Espace réservé du pied de page 2"/>
          <p:cNvSpPr>
            <a:spLocks noGrp="1"/>
          </p:cNvSpPr>
          <p:nvPr>
            <p:ph type="ftr" sz="quarter" idx="11"/>
          </p:nvPr>
        </p:nvSpPr>
        <p:spPr>
          <a:xfrm>
            <a:off x="267495" y="6581852"/>
            <a:ext cx="375557" cy="187589"/>
          </a:xfrm>
        </p:spPr>
        <p:txBody>
          <a:bodyPr/>
          <a:lstStyle/>
          <a:p>
            <a:pPr>
              <a:defRPr/>
            </a:pPr>
            <a:r>
              <a:rPr lang="fr-CA" dirty="0">
                <a:solidFill>
                  <a:srgbClr val="000000">
                    <a:tint val="75000"/>
                  </a:srgbClr>
                </a:solidFill>
              </a:rPr>
              <a:t>CROP</a:t>
            </a:r>
          </a:p>
        </p:txBody>
      </p:sp>
      <p:sp>
        <p:nvSpPr>
          <p:cNvPr id="4" name="Espace réservé du numéro de diapositive 3"/>
          <p:cNvSpPr>
            <a:spLocks noGrp="1"/>
          </p:cNvSpPr>
          <p:nvPr>
            <p:ph type="sldNum" sz="quarter" idx="12"/>
          </p:nvPr>
        </p:nvSpPr>
        <p:spPr/>
        <p:txBody>
          <a:bodyPr/>
          <a:lstStyle/>
          <a:p>
            <a:pPr>
              <a:defRPr/>
            </a:pPr>
            <a:fld id="{E7B58D81-04C7-47EB-9B1C-20051A4D7758}" type="slidenum">
              <a:rPr lang="fr-CA">
                <a:solidFill>
                  <a:srgbClr val="000000">
                    <a:tint val="75000"/>
                  </a:srgbClr>
                </a:solidFill>
              </a:rPr>
              <a:pPr>
                <a:defRPr/>
              </a:pPr>
              <a:t>6</a:t>
            </a:fld>
            <a:endParaRPr lang="fr-CA" dirty="0">
              <a:solidFill>
                <a:srgbClr val="000000">
                  <a:tint val="75000"/>
                </a:srgbClr>
              </a:solidFill>
            </a:endParaRPr>
          </a:p>
        </p:txBody>
      </p:sp>
      <p:graphicFrame>
        <p:nvGraphicFramePr>
          <p:cNvPr id="7" name="Table 9">
            <a:extLst>
              <a:ext uri="{FF2B5EF4-FFF2-40B4-BE49-F238E27FC236}">
                <a16:creationId xmlns:a16="http://schemas.microsoft.com/office/drawing/2014/main" id="{DDA739DD-0CF5-6C2F-F539-73EF4A0225D2}"/>
              </a:ext>
            </a:extLst>
          </p:cNvPr>
          <p:cNvGraphicFramePr>
            <a:graphicFrameLocks noGrp="1"/>
          </p:cNvGraphicFramePr>
          <p:nvPr>
            <p:custDataLst>
              <p:tags r:id="rId1"/>
            </p:custDataLst>
            <p:extLst>
              <p:ext uri="{D42A27DB-BD31-4B8C-83A1-F6EECF244321}">
                <p14:modId xmlns:p14="http://schemas.microsoft.com/office/powerpoint/2010/main" val="1695397035"/>
              </p:ext>
            </p:extLst>
          </p:nvPr>
        </p:nvGraphicFramePr>
        <p:xfrm>
          <a:off x="745765" y="1591049"/>
          <a:ext cx="9072000" cy="4748000"/>
        </p:xfrm>
        <a:graphic>
          <a:graphicData uri="http://schemas.openxmlformats.org/drawingml/2006/table">
            <a:tbl>
              <a:tblPr firstRow="1" bandRow="1">
                <a:tableStyleId>{2D5ABB26-0587-4C30-8999-92F81FD0307C}</a:tableStyleId>
              </a:tblPr>
              <a:tblGrid>
                <a:gridCol w="5400000">
                  <a:extLst>
                    <a:ext uri="{9D8B030D-6E8A-4147-A177-3AD203B41FA5}">
                      <a16:colId xmlns:a16="http://schemas.microsoft.com/office/drawing/2014/main" val="20000"/>
                    </a:ext>
                  </a:extLst>
                </a:gridCol>
                <a:gridCol w="122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400544558"/>
                    </a:ext>
                  </a:extLst>
                </a:gridCol>
                <a:gridCol w="1224000">
                  <a:extLst>
                    <a:ext uri="{9D8B030D-6E8A-4147-A177-3AD203B41FA5}">
                      <a16:colId xmlns:a16="http://schemas.microsoft.com/office/drawing/2014/main" val="1292201667"/>
                    </a:ext>
                  </a:extLst>
                </a:gridCol>
              </a:tblGrid>
              <a:tr h="512868">
                <a:tc>
                  <a:txBody>
                    <a:bodyPr/>
                    <a:lstStyle/>
                    <a:p>
                      <a:pPr marL="0" marR="0" lvl="0" indent="0" algn="l" defTabSz="914400" rtl="0" eaLnBrk="0" fontAlgn="base" latinLnBrk="0" hangingPunct="0">
                        <a:lnSpc>
                          <a:spcPct val="95000"/>
                        </a:lnSpc>
                        <a:spcBef>
                          <a:spcPct val="0"/>
                        </a:spcBef>
                        <a:spcAft>
                          <a:spcPct val="0"/>
                        </a:spcAft>
                        <a:buClrTx/>
                        <a:buSzPct val="85000"/>
                        <a:buFontTx/>
                        <a:buNone/>
                        <a:tabLst/>
                        <a:defRPr/>
                      </a:pPr>
                      <a:r>
                        <a:rPr lang="en-CA" sz="1200" b="1" dirty="0">
                          <a:solidFill>
                            <a:srgbClr val="00AFDC"/>
                          </a:solidFill>
                          <a:latin typeface="Arial" pitchFamily="34" charset="0"/>
                          <a:cs typeface="Arial" pitchFamily="34" charset="0"/>
                        </a:rPr>
                        <a:t>(%)</a:t>
                      </a:r>
                      <a:endParaRPr lang="en-CA" sz="1100" b="1" i="1" dirty="0">
                        <a:solidFill>
                          <a:srgbClr val="00AFDC"/>
                        </a:solidFill>
                        <a:latin typeface="Arial" pitchFamily="34" charset="0"/>
                        <a:cs typeface="Arial" pitchFamily="34" charset="0"/>
                      </a:endParaRPr>
                    </a:p>
                  </a:txBody>
                  <a:tcPr marL="0" marR="0">
                    <a:lnL>
                      <a:noFill/>
                    </a:lnL>
                    <a:lnR w="38100" cap="flat" cmpd="sng" algn="ctr">
                      <a:no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r>
                        <a:rPr lang="fr-CA" sz="1200" b="1" i="0" u="none" strike="noStrike" kern="1200" noProof="0" dirty="0">
                          <a:solidFill>
                            <a:srgbClr val="595959"/>
                          </a:solidFill>
                          <a:effectLst/>
                          <a:latin typeface="Arial Narrow" panose="020B0606020202030204" pitchFamily="34" charset="0"/>
                          <a:ea typeface="+mn-ea"/>
                          <a:cs typeface="+mn-cs"/>
                        </a:rPr>
                        <a:t>Province de Québec FRANCOPHONES</a:t>
                      </a:r>
                    </a:p>
                  </a:txBody>
                  <a:tcPr marL="12698" marR="12698" marT="9525" marB="0" anchor="ctr">
                    <a:lnL w="381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fr-CA" sz="1200" b="1" kern="1200" noProof="0" dirty="0">
                          <a:solidFill>
                            <a:schemeClr val="tx1">
                              <a:lumMod val="65000"/>
                              <a:lumOff val="35000"/>
                            </a:schemeClr>
                          </a:solidFill>
                          <a:latin typeface="Arial Narrow" panose="020B0606020202030204" pitchFamily="34" charset="0"/>
                          <a:ea typeface="+mn-ea"/>
                          <a:cs typeface="Arial"/>
                        </a:rPr>
                        <a:t>Province de Québec ANGLOPHONES</a:t>
                      </a:r>
                    </a:p>
                  </a:txBody>
                  <a:tcPr marL="12698" marR="12698"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fr-CA" sz="1200" b="1" kern="1200">
                          <a:solidFill>
                            <a:schemeClr val="tx1">
                              <a:lumMod val="65000"/>
                              <a:lumOff val="35000"/>
                            </a:schemeClr>
                          </a:solidFill>
                          <a:latin typeface="Arial Narrow" panose="020B0606020202030204" pitchFamily="34" charset="0"/>
                          <a:ea typeface="+mn-ea"/>
                          <a:cs typeface="Arial"/>
                        </a:rPr>
                        <a:t>Laurentides </a:t>
                      </a:r>
                      <a:endParaRPr lang="fr-CA" sz="1200" b="1" kern="1200" dirty="0">
                        <a:solidFill>
                          <a:schemeClr val="tx1">
                            <a:lumMod val="65000"/>
                            <a:lumOff val="35000"/>
                          </a:schemeClr>
                        </a:solidFill>
                        <a:latin typeface="Arial Narrow" panose="020B0606020202030204" pitchFamily="34" charset="0"/>
                        <a:ea typeface="+mn-ea"/>
                        <a:cs typeface="Arial"/>
                      </a:endParaRPr>
                    </a:p>
                    <a:p>
                      <a:pPr algn="ctr" fontAlgn="b"/>
                      <a:r>
                        <a:rPr lang="fr-CA" sz="1200" b="1" kern="1200" dirty="0">
                          <a:solidFill>
                            <a:schemeClr val="tx1">
                              <a:lumMod val="65000"/>
                              <a:lumOff val="35000"/>
                            </a:schemeClr>
                          </a:solidFill>
                          <a:latin typeface="Arial Narrow" panose="020B0606020202030204" pitchFamily="34" charset="0"/>
                          <a:ea typeface="+mn-ea"/>
                          <a:cs typeface="Arial"/>
                        </a:rPr>
                        <a:t>ANGLOPHONES</a:t>
                      </a: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10001"/>
                  </a:ext>
                </a:extLst>
              </a:tr>
              <a:tr h="264628">
                <a:tc gridSpan="4">
                  <a:txBody>
                    <a:bodyPr/>
                    <a:lstStyle/>
                    <a:p>
                      <a:pPr marL="0" marR="0" lvl="0" indent="0" algn="l" defTabSz="914400" rtl="0" eaLnBrk="0" fontAlgn="base" latinLnBrk="0" hangingPunct="0">
                        <a:lnSpc>
                          <a:spcPct val="95000"/>
                        </a:lnSpc>
                        <a:spcBef>
                          <a:spcPct val="0"/>
                        </a:spcBef>
                        <a:spcAft>
                          <a:spcPct val="0"/>
                        </a:spcAft>
                        <a:buClrTx/>
                        <a:buSzPct val="85000"/>
                        <a:buFontTx/>
                        <a:buNone/>
                        <a:tabLst/>
                        <a:defRPr/>
                      </a:pPr>
                      <a:r>
                        <a:rPr lang="en-CA" sz="1200" b="1" dirty="0">
                          <a:solidFill>
                            <a:srgbClr val="00AFDC"/>
                          </a:solidFill>
                          <a:latin typeface="Arial" pitchFamily="34" charset="0"/>
                          <a:cs typeface="Arial" pitchFamily="34" charset="0"/>
                        </a:rPr>
                        <a:t>ACCÈS À UN MÉDECIN DE FAMILLE</a:t>
                      </a:r>
                    </a:p>
                  </a:txBody>
                  <a:tcPr marL="0" marR="0">
                    <a:lnL>
                      <a:noFill/>
                    </a:lnL>
                    <a:lnR w="28575" cap="flat" cmpd="sng" algn="ctr">
                      <a:no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marL="0" algn="ctr" defTabSz="914400" rtl="0" eaLnBrk="1" fontAlgn="b" latinLnBrk="0" hangingPunct="1"/>
                      <a:endParaRPr lang="fr-CA" sz="1050" b="1" kern="1200" noProof="0" dirty="0">
                        <a:solidFill>
                          <a:schemeClr val="bg1"/>
                        </a:solidFill>
                        <a:latin typeface="Arial Narrow" panose="020B0606020202030204" pitchFamily="34" charset="0"/>
                        <a:ea typeface="+mn-ea"/>
                        <a:cs typeface="Arial"/>
                      </a:endParaRPr>
                    </a:p>
                  </a:txBody>
                  <a:tcPr marL="12698" marR="12698" marT="9525" marB="0" anchor="ctr">
                    <a:lnL w="381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marL="0" algn="ctr" defTabSz="914400" rtl="0" eaLnBrk="1" fontAlgn="b" latinLnBrk="0" hangingPunct="1"/>
                      <a:endParaRPr lang="fr-CA" sz="1050" b="1" kern="1200" noProof="0" dirty="0">
                        <a:solidFill>
                          <a:schemeClr val="bg1"/>
                        </a:solidFill>
                        <a:latin typeface="Arial Narrow" panose="020B0606020202030204" pitchFamily="34" charset="0"/>
                        <a:ea typeface="+mn-ea"/>
                        <a:cs typeface="Arial"/>
                      </a:endParaRPr>
                    </a:p>
                  </a:txBody>
                  <a:tcPr marL="12698" marR="12698"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b"/>
                      <a:endParaRPr lang="fr-CA" sz="900" b="1" i="0" u="none" strike="noStrike" dirty="0">
                        <a:solidFill>
                          <a:srgbClr val="595959"/>
                        </a:solidFill>
                        <a:effectLst/>
                        <a:latin typeface="Arial" panose="020B0604020202020204" pitchFamily="34" charset="0"/>
                      </a:endParaRPr>
                    </a:p>
                  </a:txBody>
                  <a:tcPr marL="9525" marR="9525" marT="9525"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extLst>
                  <a:ext uri="{0D108BD9-81ED-4DB2-BD59-A6C34878D82A}">
                    <a16:rowId xmlns:a16="http://schemas.microsoft.com/office/drawing/2014/main" val="1533784524"/>
                  </a:ext>
                </a:extLst>
              </a:tr>
              <a:tr h="0">
                <a:tc>
                  <a:txBody>
                    <a:bodyPr/>
                    <a:lstStyle/>
                    <a:p>
                      <a:pPr marL="0" marR="0" lvl="0" indent="0" algn="l" defTabSz="914400" rtl="0" eaLnBrk="0" fontAlgn="base" latinLnBrk="0" hangingPunct="0">
                        <a:lnSpc>
                          <a:spcPct val="95000"/>
                        </a:lnSpc>
                        <a:spcBef>
                          <a:spcPct val="0"/>
                        </a:spcBef>
                        <a:spcAft>
                          <a:spcPts val="600"/>
                        </a:spcAft>
                        <a:buClrTx/>
                        <a:buSzPct val="85000"/>
                        <a:buFontTx/>
                        <a:buNone/>
                        <a:tabLst/>
                        <a:defRPr/>
                      </a:pPr>
                      <a:r>
                        <a:rPr lang="en-CA" sz="900" b="0" i="1" dirty="0">
                          <a:solidFill>
                            <a:schemeClr val="tx1">
                              <a:lumMod val="50000"/>
                              <a:lumOff val="50000"/>
                            </a:schemeClr>
                          </a:solidFill>
                          <a:latin typeface="Arial" pitchFamily="34" charset="0"/>
                          <a:cs typeface="Arial" pitchFamily="34" charset="0"/>
                        </a:rPr>
                        <a:t>Tous les </a:t>
                      </a:r>
                      <a:r>
                        <a:rPr lang="en-CA" sz="900" b="0" i="1" dirty="0" err="1">
                          <a:solidFill>
                            <a:schemeClr val="tx1">
                              <a:lumMod val="50000"/>
                              <a:lumOff val="50000"/>
                            </a:schemeClr>
                          </a:solidFill>
                          <a:latin typeface="Arial" pitchFamily="34" charset="0"/>
                          <a:cs typeface="Arial" pitchFamily="34" charset="0"/>
                        </a:rPr>
                        <a:t>répondants</a:t>
                      </a:r>
                      <a:r>
                        <a:rPr lang="en-CA" sz="900" b="0" i="1" dirty="0">
                          <a:solidFill>
                            <a:schemeClr val="tx1">
                              <a:lumMod val="50000"/>
                              <a:lumOff val="50000"/>
                            </a:schemeClr>
                          </a:solidFill>
                          <a:latin typeface="Arial" pitchFamily="34" charset="0"/>
                          <a:cs typeface="Arial" pitchFamily="34" charset="0"/>
                        </a:rPr>
                        <a:t>: n=</a:t>
                      </a:r>
                    </a:p>
                  </a:txBody>
                  <a:tcPr marL="0" marR="0" anchor="ctr">
                    <a:lnL>
                      <a:noFill/>
                    </a:lnL>
                    <a:lnR w="381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1000</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4318</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174</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76791">
                <a:tc>
                  <a:txBody>
                    <a:bodyPr/>
                    <a:lstStyle/>
                    <a:p>
                      <a:pPr algn="l" fontAlgn="ctr"/>
                      <a:r>
                        <a:rPr lang="fr-CA" sz="1200" b="1" i="0" u="none" strike="noStrike" dirty="0">
                          <a:solidFill>
                            <a:srgbClr val="595959"/>
                          </a:solidFill>
                          <a:effectLst/>
                          <a:latin typeface="Arial" panose="020B0604020202020204" pitchFamily="34" charset="0"/>
                        </a:rPr>
                        <a:t>Ont </a:t>
                      </a:r>
                      <a:r>
                        <a:rPr lang="fr-CA" sz="1200" b="0" i="0" u="none" strike="noStrike" dirty="0">
                          <a:solidFill>
                            <a:srgbClr val="595959"/>
                          </a:solidFill>
                          <a:effectLst/>
                          <a:latin typeface="Arial" panose="020B0604020202020204" pitchFamily="34" charset="0"/>
                        </a:rPr>
                        <a:t>un </a:t>
                      </a:r>
                      <a:r>
                        <a:rPr lang="fr-CA" sz="1200" b="1" i="0" u="none" strike="noStrike" dirty="0">
                          <a:solidFill>
                            <a:srgbClr val="595959"/>
                          </a:solidFill>
                          <a:effectLst/>
                          <a:latin typeface="Arial" panose="020B0604020202020204" pitchFamily="34" charset="0"/>
                        </a:rPr>
                        <a:t>médecin</a:t>
                      </a:r>
                      <a:r>
                        <a:rPr lang="fr-CA" sz="1200" b="0" i="0" u="none" strike="noStrike" dirty="0">
                          <a:solidFill>
                            <a:srgbClr val="595959"/>
                          </a:solidFill>
                          <a:effectLst/>
                          <a:latin typeface="Arial" panose="020B0604020202020204" pitchFamily="34" charset="0"/>
                        </a:rPr>
                        <a:t> de famille, incluant un généraliste </a:t>
                      </a:r>
                      <a:r>
                        <a:rPr lang="fr-CA" sz="1200" b="0" i="1" u="none" strike="noStrike" dirty="0">
                          <a:solidFill>
                            <a:srgbClr val="595959"/>
                          </a:solidFill>
                          <a:effectLst/>
                          <a:latin typeface="Arial" panose="020B0604020202020204" pitchFamily="34" charset="0"/>
                        </a:rPr>
                        <a:t>(% oui)</a:t>
                      </a: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73</a:t>
                      </a:r>
                      <a:endParaRPr lang="fr-CA" sz="1200" b="0" i="0" u="none" strike="noStrike" dirty="0">
                        <a:solidFill>
                          <a:srgbClr val="595959"/>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74</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78</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2889543316"/>
                  </a:ext>
                </a:extLst>
              </a:tr>
              <a:tr h="176791">
                <a:tc>
                  <a:txBody>
                    <a:bodyPr/>
                    <a:lstStyle/>
                    <a:p>
                      <a:pPr algn="l" fontAlgn="ctr"/>
                      <a:endParaRPr lang="fr-CA" sz="1200" b="0" i="1" u="none" strike="noStrike" dirty="0">
                        <a:solidFill>
                          <a:srgbClr val="595959"/>
                        </a:solidFill>
                        <a:effectLst/>
                        <a:latin typeface="Arial" panose="020B0604020202020204"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9590636"/>
                  </a:ext>
                </a:extLst>
              </a:tr>
              <a:tr h="264628">
                <a:tc gridSpan="4">
                  <a:txBody>
                    <a:bodyPr/>
                    <a:lstStyle/>
                    <a:p>
                      <a:pPr marL="0" algn="l" defTabSz="914400" rtl="0" eaLnBrk="1" fontAlgn="ctr" latinLnBrk="0" hangingPunct="1"/>
                      <a:r>
                        <a:rPr lang="fr-CA" sz="1200" b="1" kern="1200" dirty="0">
                          <a:solidFill>
                            <a:srgbClr val="00AFDC"/>
                          </a:solidFill>
                          <a:latin typeface="Arial" pitchFamily="34" charset="0"/>
                          <a:ea typeface="+mn-ea"/>
                          <a:cs typeface="Arial" pitchFamily="34" charset="0"/>
                        </a:rPr>
                        <a:t>LIEU DE VISITE DU MÉDECIN DE FAMILLE</a:t>
                      </a:r>
                    </a:p>
                  </a:txBody>
                  <a:tcPr marL="9525" marR="9525" marT="9525" marB="0" anchor="ctr">
                    <a:lnL w="38100"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extLst>
                  <a:ext uri="{0D108BD9-81ED-4DB2-BD59-A6C34878D82A}">
                    <a16:rowId xmlns:a16="http://schemas.microsoft.com/office/drawing/2014/main" val="2695458164"/>
                  </a:ext>
                </a:extLst>
              </a:tr>
              <a:tr h="13478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un médecin de famille,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732</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3181</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136</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9247583"/>
                  </a:ext>
                </a:extLst>
              </a:tr>
              <a:tr h="231549">
                <a:tc>
                  <a:txBody>
                    <a:bodyPr/>
                    <a:lstStyle/>
                    <a:p>
                      <a:pPr algn="l" fontAlgn="ctr"/>
                      <a:r>
                        <a:rPr lang="en-US" sz="1200" b="0" i="0" u="none" strike="noStrike" dirty="0">
                          <a:solidFill>
                            <a:srgbClr val="595959"/>
                          </a:solidFill>
                          <a:effectLst/>
                          <a:latin typeface="Arial" panose="020B0604020202020204" pitchFamily="34" charset="0"/>
                        </a:rPr>
                        <a:t>Dans </a:t>
                      </a:r>
                      <a:r>
                        <a:rPr lang="en-US" sz="1200" b="0" i="0" u="none" strike="noStrike" dirty="0" err="1">
                          <a:solidFill>
                            <a:srgbClr val="595959"/>
                          </a:solidFill>
                          <a:effectLst/>
                          <a:latin typeface="Arial" panose="020B0604020202020204" pitchFamily="34" charset="0"/>
                        </a:rPr>
                        <a:t>une</a:t>
                      </a:r>
                      <a:r>
                        <a:rPr lang="en-US" sz="1200" b="0" i="0" u="none" strike="noStrike" dirty="0">
                          <a:solidFill>
                            <a:srgbClr val="595959"/>
                          </a:solidFill>
                          <a:effectLst/>
                          <a:latin typeface="Arial" panose="020B0604020202020204" pitchFamily="34" charset="0"/>
                        </a:rPr>
                        <a:t> </a:t>
                      </a:r>
                      <a:r>
                        <a:rPr lang="en-US" sz="1200" b="1" i="0" u="none" strike="noStrike" dirty="0" err="1">
                          <a:solidFill>
                            <a:srgbClr val="595959"/>
                          </a:solidFill>
                          <a:effectLst/>
                          <a:latin typeface="Arial" panose="020B0604020202020204" pitchFamily="34" charset="0"/>
                        </a:rPr>
                        <a:t>clinique</a:t>
                      </a:r>
                      <a:r>
                        <a:rPr lang="en-US" sz="1200" b="0" i="0" u="none" strike="noStrike" dirty="0">
                          <a:solidFill>
                            <a:srgbClr val="595959"/>
                          </a:solidFill>
                          <a:effectLst/>
                          <a:latin typeface="Arial" panose="020B0604020202020204" pitchFamily="34" charset="0"/>
                        </a:rPr>
                        <a:t>, GMF, CLSC</a:t>
                      </a:r>
                      <a:endParaRPr lang="en-US" sz="1200" b="0" i="1" u="none" strike="noStrike" dirty="0">
                        <a:solidFill>
                          <a:srgbClr val="595959"/>
                        </a:solidFill>
                        <a:effectLst/>
                        <a:latin typeface="Arial" panose="020B0604020202020204"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kumimoji="0" lang="fr-CA" sz="1200" b="1" i="0" u="none" strike="noStrike" kern="1200" cap="none" spc="0" normalizeH="0" baseline="0" noProof="0">
                          <a:ln>
                            <a:noFill/>
                          </a:ln>
                          <a:solidFill>
                            <a:srgbClr val="00B0F0"/>
                          </a:solidFill>
                          <a:effectLst/>
                          <a:uLnTx/>
                          <a:uFillTx/>
                          <a:latin typeface="Arial" panose="020B0604020202020204" pitchFamily="34" charset="0"/>
                          <a:ea typeface="+mn-ea"/>
                          <a:cs typeface="Arial" panose="020B0604020202020204" pitchFamily="34" charset="0"/>
                        </a:rPr>
                        <a:t>95</a:t>
                      </a:r>
                      <a:endParaRPr lang="fr-CA" sz="1200" b="1" i="0" u="none" strike="noStrike" dirty="0">
                        <a:solidFill>
                          <a:srgbClr val="00B0F0"/>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1" i="0" u="none"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rPr>
                        <a:t>87</a:t>
                      </a:r>
                      <a:endParaRPr lang="fr-CA" sz="1200" b="1" i="0" u="none" strike="noStrike" dirty="0">
                        <a:solidFill>
                          <a:srgbClr val="FF0000"/>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84</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543293997"/>
                  </a:ext>
                </a:extLst>
              </a:tr>
              <a:tr h="231549">
                <a:tc>
                  <a:txBody>
                    <a:bodyPr/>
                    <a:lstStyle/>
                    <a:p>
                      <a:pPr algn="l" fontAlgn="ctr"/>
                      <a:r>
                        <a:rPr lang="en-US" sz="1200" b="0" i="0" u="none" strike="noStrike" dirty="0">
                          <a:solidFill>
                            <a:srgbClr val="595959"/>
                          </a:solidFill>
                          <a:effectLst/>
                          <a:latin typeface="Arial" panose="020B0604020202020204" pitchFamily="34" charset="0"/>
                        </a:rPr>
                        <a:t>D</a:t>
                      </a:r>
                      <a:r>
                        <a:rPr lang="fr-CA" sz="1200" b="0" i="0" u="none" strike="noStrike" dirty="0">
                          <a:solidFill>
                            <a:srgbClr val="595959"/>
                          </a:solidFill>
                          <a:effectLst/>
                          <a:latin typeface="Arial" panose="020B0604020202020204" pitchFamily="34" charset="0"/>
                        </a:rPr>
                        <a:t>ans un cabinet médical </a:t>
                      </a:r>
                      <a:r>
                        <a:rPr lang="fr-CA" sz="1200" b="1" i="0" u="none" strike="noStrike" dirty="0">
                          <a:solidFill>
                            <a:srgbClr val="595959"/>
                          </a:solidFill>
                          <a:effectLst/>
                          <a:latin typeface="Arial" panose="020B0604020202020204" pitchFamily="34" charset="0"/>
                        </a:rPr>
                        <a:t>privé</a:t>
                      </a:r>
                      <a:endParaRPr lang="en-US" sz="1200" b="0" i="1" u="none" strike="noStrike" dirty="0">
                        <a:solidFill>
                          <a:srgbClr val="595959"/>
                        </a:solidFill>
                        <a:effectLst/>
                        <a:latin typeface="Arial" panose="020B0604020202020204"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b" latinLnBrk="0" hangingPunct="1"/>
                      <a:r>
                        <a:rPr kumimoji="0" lang="fr-CA" sz="1200" b="1" i="0" u="none"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rPr>
                        <a:t>4</a:t>
                      </a:r>
                      <a:endParaRPr lang="fr-CA" sz="1200" b="1" i="0" u="none" strike="noStrike" kern="1200" dirty="0">
                        <a:solidFill>
                          <a:srgbClr val="FF0000"/>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1" i="0" u="none" strike="noStrike" kern="1200" cap="none" spc="0" normalizeH="0" baseline="0" noProof="0">
                          <a:ln>
                            <a:noFill/>
                          </a:ln>
                          <a:solidFill>
                            <a:srgbClr val="00B0F0"/>
                          </a:solidFill>
                          <a:effectLst/>
                          <a:uLnTx/>
                          <a:uFillTx/>
                          <a:latin typeface="Arial" panose="020B0604020202020204" pitchFamily="34" charset="0"/>
                          <a:ea typeface="+mn-ea"/>
                          <a:cs typeface="Arial" panose="020B0604020202020204" pitchFamily="34" charset="0"/>
                        </a:rPr>
                        <a:t>9</a:t>
                      </a:r>
                      <a:endParaRPr lang="fr-CA" sz="1200" b="1" i="0" u="none" strike="noStrike" dirty="0">
                        <a:solidFill>
                          <a:srgbClr val="00B0F0"/>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12</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1673258138"/>
                  </a:ext>
                </a:extLst>
              </a:tr>
              <a:tr h="176791">
                <a:tc>
                  <a:txBody>
                    <a:bodyPr/>
                    <a:lstStyle/>
                    <a:p>
                      <a:pPr algn="l" fontAlgn="ctr"/>
                      <a:endParaRPr lang="en-US" sz="1200" b="1" i="0"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1200" b="1" i="0" u="none" strike="noStrike" dirty="0">
                        <a:solidFill>
                          <a:schemeClr val="bg1"/>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496170"/>
                  </a:ext>
                </a:extLst>
              </a:tr>
              <a:tr h="185735">
                <a:tc>
                  <a:txBody>
                    <a:bodyPr/>
                    <a:lstStyle/>
                    <a:p>
                      <a:pPr algn="l" fontAlgn="ctr"/>
                      <a:r>
                        <a:rPr lang="en-US" sz="1200" b="1" kern="1200" dirty="0">
                          <a:solidFill>
                            <a:srgbClr val="00AFDC"/>
                          </a:solidFill>
                          <a:latin typeface="Arial" pitchFamily="34" charset="0"/>
                          <a:ea typeface="+mn-ea"/>
                          <a:cs typeface="Arial" pitchFamily="34" charset="0"/>
                        </a:rPr>
                        <a:t>ÉVALUATION DES DÉLAIS D’ATTENTE</a:t>
                      </a: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29804"/>
                      </a:srgbClr>
                    </a:solidFill>
                  </a:tcPr>
                </a:tc>
                <a:tc>
                  <a:txBody>
                    <a:bodyPr/>
                    <a:lstStyle/>
                    <a:p>
                      <a:pPr algn="ctr" fontAlgn="ctr"/>
                      <a:endParaRPr lang="fr-CA"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rgbClr val="C5F3FF">
                        <a:alpha val="30196"/>
                      </a:srgbClr>
                    </a:solidFill>
                  </a:tcPr>
                </a:tc>
                <a:tc>
                  <a:txBody>
                    <a:bodyPr/>
                    <a:lstStyle/>
                    <a:p>
                      <a:pPr algn="ctr" fontAlgn="ctr"/>
                      <a:endParaRPr lang="fr-CA" sz="1200" b="1" i="0" u="none" strike="noStrike" dirty="0">
                        <a:solidFill>
                          <a:schemeClr val="bg1"/>
                        </a:solidFill>
                        <a:effectLst/>
                        <a:latin typeface="Arial" panose="020B0604020202020204" pitchFamily="34" charset="0"/>
                      </a:endParaRP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rgbClr val="C5F3FF">
                        <a:alpha val="30196"/>
                      </a:srgbClr>
                    </a:solidFill>
                  </a:tcPr>
                </a:tc>
                <a:tc>
                  <a:txBody>
                    <a:bodyPr/>
                    <a:lstStyle/>
                    <a:p>
                      <a:pPr algn="ctr" fontAlgn="ct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rgbClr val="C5F3FF">
                        <a:alpha val="30196"/>
                      </a:srgbClr>
                    </a:solidFill>
                  </a:tcPr>
                </a:tc>
                <a:extLst>
                  <a:ext uri="{0D108BD9-81ED-4DB2-BD59-A6C34878D82A}">
                    <a16:rowId xmlns:a16="http://schemas.microsoft.com/office/drawing/2014/main" val="4258787172"/>
                  </a:ext>
                </a:extLst>
              </a:tr>
              <a:tr h="176791">
                <a:tc gridSpan="4">
                  <a:txBody>
                    <a:bodyPr/>
                    <a:lstStyle/>
                    <a:p>
                      <a:pPr algn="l" fontAlgn="ctr"/>
                      <a:r>
                        <a:rPr lang="fr-CA" sz="1200" b="1" i="0" u="none" strike="noStrike" kern="1200" dirty="0">
                          <a:solidFill>
                            <a:srgbClr val="595959"/>
                          </a:solidFill>
                          <a:effectLst/>
                          <a:latin typeface="Arial" panose="020B0604020202020204" pitchFamily="34" charset="0"/>
                          <a:ea typeface="+mn-ea"/>
                          <a:cs typeface="+mn-cs"/>
                        </a:rPr>
                        <a:t>Décrivent le délai d’attente comme </a:t>
                      </a:r>
                      <a:r>
                        <a:rPr lang="fr-CA" sz="1200" b="1" i="0" u="sng" strike="noStrike" kern="1200" dirty="0">
                          <a:solidFill>
                            <a:srgbClr val="595959"/>
                          </a:solidFill>
                          <a:effectLst/>
                          <a:latin typeface="Arial" panose="020B0604020202020204" pitchFamily="34" charset="0"/>
                          <a:ea typeface="+mn-ea"/>
                          <a:cs typeface="+mn-cs"/>
                        </a:rPr>
                        <a:t>mauvais</a:t>
                      </a:r>
                      <a:r>
                        <a:rPr lang="fr-CA" sz="1200" b="1" i="0" u="none" strike="noStrike" kern="1200" dirty="0">
                          <a:solidFill>
                            <a:srgbClr val="595959"/>
                          </a:solidFill>
                          <a:effectLst/>
                          <a:latin typeface="Arial" panose="020B0604020202020204" pitchFamily="34" charset="0"/>
                          <a:ea typeface="+mn-ea"/>
                          <a:cs typeface="+mn-cs"/>
                        </a:rPr>
                        <a:t> dans les situations suivantes </a:t>
                      </a:r>
                      <a:r>
                        <a:rPr lang="fr-CA" sz="1200" b="0" i="1" u="none" strike="noStrike" kern="1200" dirty="0">
                          <a:solidFill>
                            <a:srgbClr val="595959"/>
                          </a:solidFill>
                          <a:effectLst/>
                          <a:latin typeface="Arial" panose="020B0604020202020204" pitchFamily="34" charset="0"/>
                          <a:ea typeface="+mn-ea"/>
                          <a:cs typeface="+mn-cs"/>
                        </a:rPr>
                        <a:t>(% mauvais + très mauvais)</a:t>
                      </a:r>
                      <a:endParaRPr lang="en-US" sz="1200" b="1" kern="1200" dirty="0">
                        <a:solidFill>
                          <a:srgbClr val="00AFDC"/>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dirty="0">
                        <a:solidFill>
                          <a:schemeClr val="bg1"/>
                        </a:solidFill>
                        <a:effectLst/>
                        <a:latin typeface="Arial" panose="020B0604020202020204" pitchFamily="34" charset="0"/>
                      </a:endParaRP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rgbClr val="C5F3FF">
                        <a:alpha val="30196"/>
                      </a:srgbClr>
                    </a:solidFill>
                  </a:tcPr>
                </a:tc>
                <a:extLst>
                  <a:ext uri="{0D108BD9-81ED-4DB2-BD59-A6C34878D82A}">
                    <a16:rowId xmlns:a16="http://schemas.microsoft.com/office/drawing/2014/main" val="840039552"/>
                  </a:ext>
                </a:extLst>
              </a:tr>
              <a:tr h="13478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un médecin de famille,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732</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3181</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136</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4122645"/>
                  </a:ext>
                </a:extLst>
              </a:tr>
              <a:tr h="222906">
                <a:tc>
                  <a:txBody>
                    <a:bodyPr/>
                    <a:lstStyle/>
                    <a:p>
                      <a:pPr algn="l" fontAlgn="ctr"/>
                      <a:r>
                        <a:rPr lang="fr-CA" sz="1200" b="0" i="0" u="none" strike="noStrike" kern="1200" dirty="0">
                          <a:solidFill>
                            <a:srgbClr val="595959"/>
                          </a:solidFill>
                          <a:effectLst/>
                          <a:latin typeface="Arial" panose="020B0604020202020204" pitchFamily="34" charset="0"/>
                          <a:ea typeface="+mn-ea"/>
                          <a:cs typeface="+mn-cs"/>
                        </a:rPr>
                        <a:t>Avant de voir le </a:t>
                      </a:r>
                      <a:r>
                        <a:rPr lang="fr-CA" sz="1200" b="1" i="0" u="none" strike="noStrike" kern="1200" dirty="0">
                          <a:solidFill>
                            <a:srgbClr val="595959"/>
                          </a:solidFill>
                          <a:effectLst/>
                          <a:latin typeface="Arial" panose="020B0604020202020204" pitchFamily="34" charset="0"/>
                          <a:ea typeface="+mn-ea"/>
                          <a:cs typeface="+mn-cs"/>
                        </a:rPr>
                        <a:t>médecin de famille</a:t>
                      </a:r>
                      <a:endParaRPr lang="en-US" sz="1200" b="0"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kumimoji="0" lang="fr-CA" sz="1200" b="1" i="0" u="none" strike="noStrike" kern="1200" cap="none" spc="0" normalizeH="0" baseline="0" noProof="0">
                          <a:ln>
                            <a:noFill/>
                          </a:ln>
                          <a:solidFill>
                            <a:srgbClr val="00B0F0"/>
                          </a:solidFill>
                          <a:effectLst/>
                          <a:uLnTx/>
                          <a:uFillTx/>
                          <a:latin typeface="Arial" panose="020B0604020202020204" pitchFamily="34" charset="0"/>
                          <a:ea typeface="+mn-ea"/>
                          <a:cs typeface="Arial" panose="020B0604020202020204" pitchFamily="34" charset="0"/>
                        </a:rPr>
                        <a:t>34</a:t>
                      </a:r>
                      <a:endParaRPr lang="fr-CA" sz="1200" b="1" i="0" u="none" strike="noStrike" dirty="0">
                        <a:solidFill>
                          <a:srgbClr val="00B0F0"/>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1" i="0" u="none"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rPr>
                        <a:t>29</a:t>
                      </a:r>
                      <a:endParaRPr lang="fr-CA" sz="1200" b="1" i="0" u="none" strike="noStrike" dirty="0">
                        <a:solidFill>
                          <a:srgbClr val="FF0000"/>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31</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4135967242"/>
                  </a:ext>
                </a:extLst>
              </a:tr>
              <a:tr h="13478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été référés à un spécialiste,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430</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2299</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88</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5035093"/>
                  </a:ext>
                </a:extLst>
              </a:tr>
              <a:tr h="222906">
                <a:tc>
                  <a:txBody>
                    <a:bodyPr/>
                    <a:lstStyle/>
                    <a:p>
                      <a:pPr algn="l" fontAlgn="ctr">
                        <a:tabLst>
                          <a:tab pos="3683000" algn="l"/>
                        </a:tabLst>
                      </a:pPr>
                      <a:r>
                        <a:rPr lang="fr-CA" sz="1200" b="0" i="0" u="none" strike="noStrike" kern="1200" dirty="0">
                          <a:solidFill>
                            <a:srgbClr val="595959"/>
                          </a:solidFill>
                          <a:effectLst/>
                          <a:latin typeface="Arial" panose="020B0604020202020204" pitchFamily="34" charset="0"/>
                          <a:ea typeface="+mn-ea"/>
                          <a:cs typeface="+mn-cs"/>
                        </a:rPr>
                        <a:t>Avant de voir le </a:t>
                      </a:r>
                      <a:r>
                        <a:rPr lang="fr-CA" sz="1200" b="1" i="0" u="none" strike="noStrike" kern="1200" dirty="0">
                          <a:solidFill>
                            <a:srgbClr val="595959"/>
                          </a:solidFill>
                          <a:effectLst/>
                          <a:latin typeface="Arial" panose="020B0604020202020204" pitchFamily="34" charset="0"/>
                          <a:ea typeface="+mn-ea"/>
                          <a:cs typeface="+mn-cs"/>
                        </a:rPr>
                        <a:t>spécialiste </a:t>
                      </a:r>
                      <a:r>
                        <a:rPr lang="fr-CA" sz="1200" b="0" i="0" u="none" strike="noStrike" kern="1200" dirty="0">
                          <a:solidFill>
                            <a:srgbClr val="595959"/>
                          </a:solidFill>
                          <a:effectLst/>
                          <a:latin typeface="Arial" panose="020B0604020202020204" pitchFamily="34" charset="0"/>
                          <a:ea typeface="+mn-ea"/>
                          <a:cs typeface="+mn-cs"/>
                        </a:rPr>
                        <a:t>(pour le suivi)</a:t>
                      </a:r>
                      <a:endParaRPr lang="en-US" sz="1200" b="0"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42</a:t>
                      </a:r>
                      <a:endParaRPr lang="fr-CA" sz="1200" b="0" i="0" u="none" strike="noStrike" dirty="0">
                        <a:solidFill>
                          <a:srgbClr val="595959"/>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38</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42</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202657074"/>
                  </a:ext>
                </a:extLst>
              </a:tr>
              <a:tr h="13478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subi une intervention médicale dans un hôpital,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184</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1614</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64</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4043544"/>
                  </a:ext>
                </a:extLst>
              </a:tr>
              <a:tr h="222906">
                <a:tc>
                  <a:txBody>
                    <a:bodyPr/>
                    <a:lstStyle/>
                    <a:p>
                      <a:pPr algn="l" fontAlgn="ctr"/>
                      <a:r>
                        <a:rPr lang="fr-CA" sz="1200" b="0" i="0" u="none" strike="noStrike" kern="1200" dirty="0">
                          <a:solidFill>
                            <a:srgbClr val="595959"/>
                          </a:solidFill>
                          <a:effectLst/>
                          <a:latin typeface="Arial" panose="020B0604020202020204" pitchFamily="34" charset="0"/>
                          <a:ea typeface="+mn-ea"/>
                          <a:cs typeface="+mn-cs"/>
                        </a:rPr>
                        <a:t>Avant que </a:t>
                      </a:r>
                      <a:r>
                        <a:rPr lang="fr-CA" sz="1200" b="1" i="0" u="none" strike="noStrike" kern="1200" dirty="0">
                          <a:solidFill>
                            <a:srgbClr val="595959"/>
                          </a:solidFill>
                          <a:effectLst/>
                          <a:latin typeface="Arial" panose="020B0604020202020204" pitchFamily="34" charset="0"/>
                          <a:ea typeface="+mn-ea"/>
                          <a:cs typeface="+mn-cs"/>
                        </a:rPr>
                        <a:t>l'intervention médicale </a:t>
                      </a:r>
                      <a:r>
                        <a:rPr lang="fr-CA" sz="1200" b="0" i="0" u="none" strike="noStrike" kern="1200" dirty="0">
                          <a:solidFill>
                            <a:srgbClr val="595959"/>
                          </a:solidFill>
                          <a:effectLst/>
                          <a:latin typeface="Arial" panose="020B0604020202020204" pitchFamily="34" charset="0"/>
                          <a:ea typeface="+mn-ea"/>
                          <a:cs typeface="+mn-cs"/>
                        </a:rPr>
                        <a:t>(dans un hôpital) ne soit effectuée</a:t>
                      </a:r>
                      <a:endParaRPr lang="en-US" sz="1200" b="0"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kumimoji="0" lang="fr-CA" sz="1200" b="1" i="0" u="none" strike="noStrike" kern="1200" cap="none" spc="0" normalizeH="0" baseline="0" noProof="0">
                          <a:ln>
                            <a:noFill/>
                          </a:ln>
                          <a:solidFill>
                            <a:srgbClr val="00B0F0"/>
                          </a:solidFill>
                          <a:effectLst/>
                          <a:uLnTx/>
                          <a:uFillTx/>
                          <a:latin typeface="Arial" panose="020B0604020202020204" pitchFamily="34" charset="0"/>
                          <a:ea typeface="+mn-ea"/>
                          <a:cs typeface="Arial" panose="020B0604020202020204" pitchFamily="34" charset="0"/>
                        </a:rPr>
                        <a:t>33</a:t>
                      </a:r>
                      <a:endParaRPr lang="fr-CA" sz="1200" b="1" i="0" u="none" strike="noStrike" dirty="0">
                        <a:solidFill>
                          <a:srgbClr val="00B0F0"/>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1" i="0" u="none"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rPr>
                        <a:t>25</a:t>
                      </a:r>
                      <a:endParaRPr lang="fr-CA" sz="1200" b="1" i="0" u="none" strike="noStrike" dirty="0">
                        <a:solidFill>
                          <a:srgbClr val="FF0000"/>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25</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784044499"/>
                  </a:ext>
                </a:extLst>
              </a:tr>
              <a:tr h="13478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subi une intervention médicale et dont un suivi était nécessaire,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148</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1343</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45</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6794679"/>
                  </a:ext>
                </a:extLst>
              </a:tr>
              <a:tr h="23216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1200" b="0" i="0" u="none" strike="noStrike" kern="1200" dirty="0">
                          <a:solidFill>
                            <a:srgbClr val="595959"/>
                          </a:solidFill>
                          <a:effectLst/>
                          <a:latin typeface="Arial" panose="020B0604020202020204" pitchFamily="34" charset="0"/>
                          <a:ea typeface="+mn-ea"/>
                          <a:cs typeface="+mn-cs"/>
                        </a:rPr>
                        <a:t>Avant le rendez-vous de </a:t>
                      </a:r>
                      <a:r>
                        <a:rPr lang="fr-CA" sz="1200" b="1" i="0" u="none" strike="noStrike" kern="1200" dirty="0">
                          <a:solidFill>
                            <a:srgbClr val="595959"/>
                          </a:solidFill>
                          <a:effectLst/>
                          <a:latin typeface="Arial" panose="020B0604020202020204" pitchFamily="34" charset="0"/>
                          <a:ea typeface="+mn-ea"/>
                          <a:cs typeface="+mn-cs"/>
                        </a:rPr>
                        <a:t>suivi </a:t>
                      </a:r>
                      <a:r>
                        <a:rPr lang="fr-CA" sz="1200" b="0" i="0" u="none" strike="noStrike" kern="1200" dirty="0">
                          <a:solidFill>
                            <a:srgbClr val="595959"/>
                          </a:solidFill>
                          <a:effectLst/>
                          <a:latin typeface="Arial" panose="020B0604020202020204" pitchFamily="34" charset="0"/>
                          <a:ea typeface="+mn-ea"/>
                          <a:cs typeface="+mn-cs"/>
                        </a:rPr>
                        <a:t>(suite à l’intervention médicale)</a:t>
                      </a:r>
                      <a:endParaRPr lang="en-US" sz="1200" b="0"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kumimoji="0" lang="fr-CA" sz="1200" b="1" i="0" u="none" strike="noStrike" kern="1200" cap="none" spc="0" normalizeH="0" baseline="0" noProof="0">
                          <a:ln>
                            <a:noFill/>
                          </a:ln>
                          <a:solidFill>
                            <a:srgbClr val="00B0F0"/>
                          </a:solidFill>
                          <a:effectLst/>
                          <a:uLnTx/>
                          <a:uFillTx/>
                          <a:latin typeface="Arial" panose="020B0604020202020204" pitchFamily="34" charset="0"/>
                          <a:ea typeface="+mn-ea"/>
                          <a:cs typeface="Arial" panose="020B0604020202020204" pitchFamily="34" charset="0"/>
                        </a:rPr>
                        <a:t>24</a:t>
                      </a:r>
                      <a:endParaRPr lang="fr-CA" sz="1200" b="1" i="0" u="none" strike="noStrike" dirty="0">
                        <a:solidFill>
                          <a:srgbClr val="00B0F0"/>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1" i="0" u="none"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rPr>
                        <a:t>15</a:t>
                      </a:r>
                      <a:endParaRPr lang="fr-CA" sz="1200" b="1" i="0" u="none" strike="noStrike" dirty="0">
                        <a:solidFill>
                          <a:srgbClr val="FF0000"/>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16</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3212539222"/>
                  </a:ext>
                </a:extLst>
              </a:tr>
              <a:tr h="3529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eu recours aux services d’un CLSC de leur région,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364</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2110</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69</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8563818"/>
                  </a:ext>
                </a:extLst>
              </a:tr>
              <a:tr h="23216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kern="1200" dirty="0">
                          <a:solidFill>
                            <a:srgbClr val="595959"/>
                          </a:solidFill>
                          <a:effectLst/>
                          <a:latin typeface="Arial" panose="020B0604020202020204" pitchFamily="34" charset="0"/>
                          <a:ea typeface="+mn-ea"/>
                          <a:cs typeface="+mn-cs"/>
                        </a:rPr>
                        <a:t>Avant le </a:t>
                      </a:r>
                      <a:r>
                        <a:rPr lang="en-US" sz="1200" b="0" i="0" u="none" strike="noStrike" kern="1200" dirty="0" err="1">
                          <a:solidFill>
                            <a:srgbClr val="595959"/>
                          </a:solidFill>
                          <a:effectLst/>
                          <a:latin typeface="Arial" panose="020B0604020202020204" pitchFamily="34" charset="0"/>
                          <a:ea typeface="+mn-ea"/>
                          <a:cs typeface="+mn-cs"/>
                        </a:rPr>
                        <a:t>rendez-vous</a:t>
                      </a:r>
                      <a:r>
                        <a:rPr lang="en-US" sz="1200" b="0" i="0" u="none" strike="noStrike" kern="1200" dirty="0">
                          <a:solidFill>
                            <a:srgbClr val="595959"/>
                          </a:solidFill>
                          <a:effectLst/>
                          <a:latin typeface="Arial" panose="020B0604020202020204" pitchFamily="34" charset="0"/>
                          <a:ea typeface="+mn-ea"/>
                          <a:cs typeface="+mn-cs"/>
                        </a:rPr>
                        <a:t> (pour un service) au </a:t>
                      </a:r>
                      <a:r>
                        <a:rPr lang="en-US" sz="1200" b="1" i="0" u="none" strike="noStrike" kern="1200" dirty="0">
                          <a:solidFill>
                            <a:srgbClr val="595959"/>
                          </a:solidFill>
                          <a:effectLst/>
                          <a:latin typeface="Arial" panose="020B0604020202020204" pitchFamily="34" charset="0"/>
                          <a:ea typeface="+mn-ea"/>
                          <a:cs typeface="+mn-cs"/>
                        </a:rPr>
                        <a:t>CLSC</a:t>
                      </a: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22</a:t>
                      </a:r>
                      <a:endParaRPr lang="fr-CA" sz="1200" b="0" i="0" u="none" strike="noStrike" dirty="0">
                        <a:solidFill>
                          <a:srgbClr val="595959"/>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21</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25</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1817839087"/>
                  </a:ext>
                </a:extLst>
              </a:tr>
            </a:tbl>
          </a:graphicData>
        </a:graphic>
      </p:graphicFrame>
    </p:spTree>
    <p:extLst>
      <p:ext uri="{BB962C8B-B14F-4D97-AF65-F5344CB8AC3E}">
        <p14:creationId xmlns:p14="http://schemas.microsoft.com/office/powerpoint/2010/main" val="2537895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5765" y="362430"/>
            <a:ext cx="7439660" cy="1008062"/>
          </a:xfrm>
        </p:spPr>
        <p:txBody>
          <a:bodyPr>
            <a:normAutofit/>
          </a:bodyPr>
          <a:lstStyle/>
          <a:p>
            <a:r>
              <a:rPr lang="fr-CA" sz="2400" dirty="0">
                <a:solidFill>
                  <a:srgbClr val="00AFDC"/>
                </a:solidFill>
              </a:rPr>
              <a:t>Service en anglais </a:t>
            </a:r>
            <a:br>
              <a:rPr lang="fr-CA" sz="2400" dirty="0">
                <a:solidFill>
                  <a:srgbClr val="00AFDC"/>
                </a:solidFill>
              </a:rPr>
            </a:br>
            <a:r>
              <a:rPr lang="fr-CA" sz="1200" b="0" dirty="0">
                <a:solidFill>
                  <a:srgbClr val="00AFDC"/>
                </a:solidFill>
              </a:rPr>
              <a:t>Base: variable</a:t>
            </a:r>
            <a:endParaRPr lang="fr-CA" sz="1200" b="0" dirty="0"/>
          </a:p>
        </p:txBody>
      </p:sp>
      <p:sp>
        <p:nvSpPr>
          <p:cNvPr id="3" name="Espace réservé du pied de page 2"/>
          <p:cNvSpPr>
            <a:spLocks noGrp="1"/>
          </p:cNvSpPr>
          <p:nvPr>
            <p:ph type="ftr" sz="quarter" idx="11"/>
          </p:nvPr>
        </p:nvSpPr>
        <p:spPr>
          <a:xfrm>
            <a:off x="267495" y="6581852"/>
            <a:ext cx="375557" cy="187589"/>
          </a:xfrm>
        </p:spPr>
        <p:txBody>
          <a:bodyPr/>
          <a:lstStyle/>
          <a:p>
            <a:pPr>
              <a:defRPr/>
            </a:pPr>
            <a:r>
              <a:rPr lang="fr-CA" dirty="0">
                <a:solidFill>
                  <a:srgbClr val="000000">
                    <a:tint val="75000"/>
                  </a:srgbClr>
                </a:solidFill>
              </a:rPr>
              <a:t>CROP</a:t>
            </a:r>
          </a:p>
        </p:txBody>
      </p:sp>
      <p:sp>
        <p:nvSpPr>
          <p:cNvPr id="4" name="Espace réservé du numéro de diapositive 3"/>
          <p:cNvSpPr>
            <a:spLocks noGrp="1"/>
          </p:cNvSpPr>
          <p:nvPr>
            <p:ph type="sldNum" sz="quarter" idx="12"/>
          </p:nvPr>
        </p:nvSpPr>
        <p:spPr/>
        <p:txBody>
          <a:bodyPr/>
          <a:lstStyle/>
          <a:p>
            <a:pPr>
              <a:defRPr/>
            </a:pPr>
            <a:fld id="{E7B58D81-04C7-47EB-9B1C-20051A4D7758}" type="slidenum">
              <a:rPr lang="fr-CA">
                <a:solidFill>
                  <a:srgbClr val="000000">
                    <a:tint val="75000"/>
                  </a:srgbClr>
                </a:solidFill>
              </a:rPr>
              <a:pPr>
                <a:defRPr/>
              </a:pPr>
              <a:t>7</a:t>
            </a:fld>
            <a:endParaRPr lang="fr-CA" dirty="0">
              <a:solidFill>
                <a:srgbClr val="000000">
                  <a:tint val="75000"/>
                </a:srgbClr>
              </a:solidFill>
            </a:endParaRPr>
          </a:p>
        </p:txBody>
      </p:sp>
      <p:graphicFrame>
        <p:nvGraphicFramePr>
          <p:cNvPr id="7" name="Table 9">
            <a:extLst>
              <a:ext uri="{FF2B5EF4-FFF2-40B4-BE49-F238E27FC236}">
                <a16:creationId xmlns:a16="http://schemas.microsoft.com/office/drawing/2014/main" id="{DDA739DD-0CF5-6C2F-F539-73EF4A0225D2}"/>
              </a:ext>
            </a:extLst>
          </p:cNvPr>
          <p:cNvGraphicFramePr>
            <a:graphicFrameLocks noGrp="1"/>
          </p:cNvGraphicFramePr>
          <p:nvPr>
            <p:custDataLst>
              <p:tags r:id="rId1"/>
            </p:custDataLst>
            <p:extLst>
              <p:ext uri="{D42A27DB-BD31-4B8C-83A1-F6EECF244321}">
                <p14:modId xmlns:p14="http://schemas.microsoft.com/office/powerpoint/2010/main" val="2967999399"/>
              </p:ext>
            </p:extLst>
          </p:nvPr>
        </p:nvGraphicFramePr>
        <p:xfrm>
          <a:off x="745765" y="1581423"/>
          <a:ext cx="9072000" cy="4632346"/>
        </p:xfrm>
        <a:graphic>
          <a:graphicData uri="http://schemas.openxmlformats.org/drawingml/2006/table">
            <a:tbl>
              <a:tblPr firstRow="1" bandRow="1">
                <a:tableStyleId>{2D5ABB26-0587-4C30-8999-92F81FD0307C}</a:tableStyleId>
              </a:tblPr>
              <a:tblGrid>
                <a:gridCol w="5400000">
                  <a:extLst>
                    <a:ext uri="{9D8B030D-6E8A-4147-A177-3AD203B41FA5}">
                      <a16:colId xmlns:a16="http://schemas.microsoft.com/office/drawing/2014/main" val="20000"/>
                    </a:ext>
                  </a:extLst>
                </a:gridCol>
                <a:gridCol w="122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400544558"/>
                    </a:ext>
                  </a:extLst>
                </a:gridCol>
                <a:gridCol w="1224000">
                  <a:extLst>
                    <a:ext uri="{9D8B030D-6E8A-4147-A177-3AD203B41FA5}">
                      <a16:colId xmlns:a16="http://schemas.microsoft.com/office/drawing/2014/main" val="1292201667"/>
                    </a:ext>
                  </a:extLst>
                </a:gridCol>
              </a:tblGrid>
              <a:tr h="488836">
                <a:tc>
                  <a:txBody>
                    <a:bodyPr/>
                    <a:lstStyle/>
                    <a:p>
                      <a:pPr marL="0" marR="0" lvl="0" indent="0" algn="l" defTabSz="914400" rtl="0" eaLnBrk="0" fontAlgn="base" latinLnBrk="0" hangingPunct="0">
                        <a:lnSpc>
                          <a:spcPct val="95000"/>
                        </a:lnSpc>
                        <a:spcBef>
                          <a:spcPct val="0"/>
                        </a:spcBef>
                        <a:spcAft>
                          <a:spcPct val="0"/>
                        </a:spcAft>
                        <a:buClrTx/>
                        <a:buSzPct val="85000"/>
                        <a:buFontTx/>
                        <a:buNone/>
                        <a:tabLst/>
                        <a:defRPr/>
                      </a:pPr>
                      <a:r>
                        <a:rPr lang="en-CA" sz="1200" b="1" dirty="0">
                          <a:solidFill>
                            <a:srgbClr val="00AFDC"/>
                          </a:solidFill>
                          <a:latin typeface="Arial" pitchFamily="34" charset="0"/>
                          <a:cs typeface="Arial" pitchFamily="34" charset="0"/>
                        </a:rPr>
                        <a:t>(%)</a:t>
                      </a:r>
                      <a:endParaRPr lang="en-CA" sz="1100" b="1" i="1" dirty="0">
                        <a:solidFill>
                          <a:srgbClr val="00AFDC"/>
                        </a:solidFill>
                        <a:latin typeface="Arial" pitchFamily="34" charset="0"/>
                        <a:cs typeface="Arial" pitchFamily="34" charset="0"/>
                      </a:endParaRPr>
                    </a:p>
                  </a:txBody>
                  <a:tcPr marL="0" marR="0">
                    <a:lnL>
                      <a:noFill/>
                    </a:lnL>
                    <a:lnR w="38100" cap="flat" cmpd="sng" algn="ctr">
                      <a:no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r>
                        <a:rPr lang="fr-CA" sz="1200" b="1" i="0" u="none" strike="noStrike" kern="1200" noProof="0" dirty="0">
                          <a:solidFill>
                            <a:srgbClr val="595959"/>
                          </a:solidFill>
                          <a:effectLst/>
                          <a:latin typeface="Arial Narrow" panose="020B0606020202030204" pitchFamily="34" charset="0"/>
                          <a:ea typeface="+mn-ea"/>
                          <a:cs typeface="+mn-cs"/>
                        </a:rPr>
                        <a:t>Province de Québec FRANCOPHONES</a:t>
                      </a:r>
                    </a:p>
                  </a:txBody>
                  <a:tcPr marL="12698" marR="12698" marT="9525" marB="0" anchor="ctr">
                    <a:lnL w="381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fr-CA" sz="1200" b="1" kern="1200" noProof="0" dirty="0">
                          <a:solidFill>
                            <a:schemeClr val="tx1">
                              <a:lumMod val="65000"/>
                              <a:lumOff val="35000"/>
                            </a:schemeClr>
                          </a:solidFill>
                          <a:latin typeface="Arial Narrow" panose="020B0606020202030204" pitchFamily="34" charset="0"/>
                          <a:ea typeface="+mn-ea"/>
                          <a:cs typeface="Arial"/>
                        </a:rPr>
                        <a:t>Province de Québec ANGLOPHONES</a:t>
                      </a:r>
                    </a:p>
                  </a:txBody>
                  <a:tcPr marL="12698" marR="12698"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fr-CA" sz="1200" b="1" kern="1200">
                          <a:solidFill>
                            <a:schemeClr val="tx1">
                              <a:lumMod val="65000"/>
                              <a:lumOff val="35000"/>
                            </a:schemeClr>
                          </a:solidFill>
                          <a:latin typeface="Arial Narrow" panose="020B0606020202030204" pitchFamily="34" charset="0"/>
                          <a:ea typeface="+mn-ea"/>
                          <a:cs typeface="Arial"/>
                        </a:rPr>
                        <a:t>Laurentides </a:t>
                      </a:r>
                      <a:endParaRPr lang="fr-CA" sz="1200" b="1" kern="1200" dirty="0">
                        <a:solidFill>
                          <a:schemeClr val="tx1">
                            <a:lumMod val="65000"/>
                            <a:lumOff val="35000"/>
                          </a:schemeClr>
                        </a:solidFill>
                        <a:latin typeface="Arial Narrow" panose="020B0606020202030204" pitchFamily="34" charset="0"/>
                        <a:ea typeface="+mn-ea"/>
                        <a:cs typeface="Arial"/>
                      </a:endParaRPr>
                    </a:p>
                    <a:p>
                      <a:pPr algn="ctr" fontAlgn="b"/>
                      <a:r>
                        <a:rPr lang="fr-CA" sz="1200" b="1" kern="1200" dirty="0">
                          <a:solidFill>
                            <a:schemeClr val="tx1">
                              <a:lumMod val="65000"/>
                              <a:lumOff val="35000"/>
                            </a:schemeClr>
                          </a:solidFill>
                          <a:latin typeface="Arial Narrow" panose="020B0606020202030204" pitchFamily="34" charset="0"/>
                          <a:ea typeface="+mn-ea"/>
                          <a:cs typeface="Arial"/>
                        </a:rPr>
                        <a:t>ANGLOPHONES</a:t>
                      </a: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10001"/>
                  </a:ext>
                </a:extLst>
              </a:tr>
              <a:tr h="288000">
                <a:tc gridSpan="4">
                  <a:txBody>
                    <a:bodyPr/>
                    <a:lstStyle/>
                    <a:p>
                      <a:pPr marL="0" marR="0" lvl="0" indent="0" algn="l" defTabSz="914400" rtl="0" eaLnBrk="0" fontAlgn="base" latinLnBrk="0" hangingPunct="0">
                        <a:lnSpc>
                          <a:spcPct val="95000"/>
                        </a:lnSpc>
                        <a:spcBef>
                          <a:spcPct val="0"/>
                        </a:spcBef>
                        <a:spcAft>
                          <a:spcPct val="0"/>
                        </a:spcAft>
                        <a:buClrTx/>
                        <a:buSzPct val="85000"/>
                        <a:buFontTx/>
                        <a:buNone/>
                        <a:tabLst/>
                        <a:defRPr/>
                      </a:pPr>
                      <a:r>
                        <a:rPr lang="en-CA" sz="1200" b="1" dirty="0">
                          <a:solidFill>
                            <a:srgbClr val="00AFDC"/>
                          </a:solidFill>
                          <a:latin typeface="Arial" pitchFamily="34" charset="0"/>
                          <a:cs typeface="Arial" pitchFamily="34" charset="0"/>
                        </a:rPr>
                        <a:t>SATISFACTION À L’ÉGARD DE LA DISPONIBILITÉ DES SERVICES (DE SANTÉ ET SOCIAUX) EN </a:t>
                      </a:r>
                      <a:r>
                        <a:rPr lang="en-CA" sz="1200" b="1" u="sng" dirty="0">
                          <a:solidFill>
                            <a:srgbClr val="00AFDC"/>
                          </a:solidFill>
                          <a:latin typeface="Arial" pitchFamily="34" charset="0"/>
                          <a:cs typeface="Arial" pitchFamily="34" charset="0"/>
                        </a:rPr>
                        <a:t>ANGLAIS</a:t>
                      </a:r>
                      <a:r>
                        <a:rPr lang="en-CA" sz="1200" b="1" dirty="0">
                          <a:solidFill>
                            <a:srgbClr val="00AFDC"/>
                          </a:solidFill>
                          <a:latin typeface="Arial" pitchFamily="34" charset="0"/>
                          <a:cs typeface="Arial" pitchFamily="34" charset="0"/>
                        </a:rPr>
                        <a:t> DANS LA RÉGION</a:t>
                      </a:r>
                    </a:p>
                    <a:p>
                      <a:pPr marL="0" marR="0" lvl="0" indent="0" algn="l" defTabSz="914400" rtl="0" eaLnBrk="0" fontAlgn="base" latinLnBrk="0" hangingPunct="0">
                        <a:lnSpc>
                          <a:spcPct val="95000"/>
                        </a:lnSpc>
                        <a:spcBef>
                          <a:spcPct val="0"/>
                        </a:spcBef>
                        <a:spcAft>
                          <a:spcPct val="0"/>
                        </a:spcAft>
                        <a:buClrTx/>
                        <a:buSzPct val="85000"/>
                        <a:buFontTx/>
                        <a:buNone/>
                        <a:tabLst/>
                        <a:defRPr/>
                      </a:pPr>
                      <a:r>
                        <a:rPr lang="fr-CA" sz="1200" b="0" i="1" u="none" strike="noStrike" dirty="0">
                          <a:solidFill>
                            <a:srgbClr val="595959"/>
                          </a:solidFill>
                          <a:effectLst/>
                          <a:latin typeface="Arial" panose="020B0604020202020204" pitchFamily="34" charset="0"/>
                        </a:rPr>
                        <a:t>(ont répondu 1 ou 2 /5  -  1: pas du tout satisfait et 5: totalement satisfait)</a:t>
                      </a:r>
                    </a:p>
                  </a:txBody>
                  <a:tcPr marL="0" marR="0">
                    <a:lnL>
                      <a:noFill/>
                    </a:lnL>
                    <a:lnR w="28575" cap="flat" cmpd="sng" algn="ctr">
                      <a:no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marL="0" algn="ctr" defTabSz="914400" rtl="0" eaLnBrk="1" fontAlgn="b" latinLnBrk="0" hangingPunct="1"/>
                      <a:endParaRPr lang="fr-CA" sz="1050" b="1" kern="1200" noProof="0" dirty="0">
                        <a:solidFill>
                          <a:schemeClr val="bg1"/>
                        </a:solidFill>
                        <a:latin typeface="Arial Narrow" panose="020B0606020202030204" pitchFamily="34" charset="0"/>
                        <a:ea typeface="+mn-ea"/>
                        <a:cs typeface="Arial"/>
                      </a:endParaRPr>
                    </a:p>
                  </a:txBody>
                  <a:tcPr marL="12698" marR="12698" marT="9525" marB="0" anchor="ctr">
                    <a:lnL w="381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marL="0" algn="ctr" defTabSz="914400" rtl="0" eaLnBrk="1" fontAlgn="b" latinLnBrk="0" hangingPunct="1"/>
                      <a:endParaRPr lang="fr-CA" sz="1050" b="1" kern="1200" noProof="0" dirty="0">
                        <a:solidFill>
                          <a:schemeClr val="bg1"/>
                        </a:solidFill>
                        <a:latin typeface="Arial Narrow" panose="020B0606020202030204" pitchFamily="34" charset="0"/>
                        <a:ea typeface="+mn-ea"/>
                        <a:cs typeface="Arial"/>
                      </a:endParaRPr>
                    </a:p>
                  </a:txBody>
                  <a:tcPr marL="12698" marR="12698"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b"/>
                      <a:endParaRPr lang="fr-CA" sz="900" b="1" i="0" u="none" strike="noStrike" dirty="0">
                        <a:solidFill>
                          <a:srgbClr val="595959"/>
                        </a:solidFill>
                        <a:effectLst/>
                        <a:latin typeface="Arial" panose="020B0604020202020204" pitchFamily="34" charset="0"/>
                      </a:endParaRPr>
                    </a:p>
                  </a:txBody>
                  <a:tcPr marL="9525" marR="9525" marT="9525"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extLst>
                  <a:ext uri="{0D108BD9-81ED-4DB2-BD59-A6C34878D82A}">
                    <a16:rowId xmlns:a16="http://schemas.microsoft.com/office/drawing/2014/main" val="1533784524"/>
                  </a:ext>
                </a:extLst>
              </a:tr>
              <a:tr h="180000">
                <a:tc>
                  <a:txBody>
                    <a:bodyPr/>
                    <a:lstStyle/>
                    <a:p>
                      <a:pPr marL="0" marR="0" lvl="0" indent="0" algn="l" defTabSz="914400" rtl="0" eaLnBrk="0" fontAlgn="base" latinLnBrk="0" hangingPunct="0">
                        <a:lnSpc>
                          <a:spcPct val="95000"/>
                        </a:lnSpc>
                        <a:spcBef>
                          <a:spcPct val="0"/>
                        </a:spcBef>
                        <a:spcAft>
                          <a:spcPts val="600"/>
                        </a:spcAft>
                        <a:buClrTx/>
                        <a:buSzPct val="85000"/>
                        <a:buFontTx/>
                        <a:buNone/>
                        <a:tabLst/>
                        <a:defRPr/>
                      </a:pPr>
                      <a:r>
                        <a:rPr lang="en-CA" sz="900" b="0" i="1" dirty="0">
                          <a:solidFill>
                            <a:schemeClr val="tx1">
                              <a:lumMod val="50000"/>
                              <a:lumOff val="50000"/>
                            </a:schemeClr>
                          </a:solidFill>
                          <a:latin typeface="Arial" pitchFamily="34" charset="0"/>
                          <a:cs typeface="Arial" pitchFamily="34" charset="0"/>
                        </a:rPr>
                        <a:t>Tous les </a:t>
                      </a:r>
                      <a:r>
                        <a:rPr lang="en-CA" sz="900" b="0" i="1" dirty="0" err="1">
                          <a:solidFill>
                            <a:schemeClr val="tx1">
                              <a:lumMod val="50000"/>
                              <a:lumOff val="50000"/>
                            </a:schemeClr>
                          </a:solidFill>
                          <a:latin typeface="Arial" pitchFamily="34" charset="0"/>
                          <a:cs typeface="Arial" pitchFamily="34" charset="0"/>
                        </a:rPr>
                        <a:t>répondants</a:t>
                      </a:r>
                      <a:r>
                        <a:rPr lang="en-CA" sz="900" b="0" i="1" dirty="0">
                          <a:solidFill>
                            <a:schemeClr val="tx1">
                              <a:lumMod val="50000"/>
                              <a:lumOff val="50000"/>
                            </a:schemeClr>
                          </a:solidFill>
                          <a:latin typeface="Arial" pitchFamily="34" charset="0"/>
                          <a:cs typeface="Arial" pitchFamily="34" charset="0"/>
                        </a:rPr>
                        <a:t> (</a:t>
                      </a:r>
                      <a:r>
                        <a:rPr lang="en-CA" sz="900" b="0" i="1" dirty="0" err="1">
                          <a:solidFill>
                            <a:schemeClr val="tx1">
                              <a:lumMod val="50000"/>
                              <a:lumOff val="50000"/>
                            </a:schemeClr>
                          </a:solidFill>
                          <a:latin typeface="Arial" pitchFamily="34" charset="0"/>
                          <a:cs typeface="Arial" pitchFamily="34" charset="0"/>
                        </a:rPr>
                        <a:t>excluant</a:t>
                      </a:r>
                      <a:r>
                        <a:rPr lang="en-CA" sz="900" b="0" i="1" dirty="0">
                          <a:solidFill>
                            <a:schemeClr val="tx1">
                              <a:lumMod val="50000"/>
                              <a:lumOff val="50000"/>
                            </a:schemeClr>
                          </a:solidFill>
                          <a:latin typeface="Arial" pitchFamily="34" charset="0"/>
                          <a:cs typeface="Arial" pitchFamily="34" charset="0"/>
                        </a:rPr>
                        <a:t> </a:t>
                      </a:r>
                      <a:r>
                        <a:rPr lang="en-CA" sz="900" b="0" i="1" dirty="0" err="1">
                          <a:solidFill>
                            <a:schemeClr val="tx1">
                              <a:lumMod val="50000"/>
                              <a:lumOff val="50000"/>
                            </a:schemeClr>
                          </a:solidFill>
                          <a:latin typeface="Arial" pitchFamily="34" charset="0"/>
                          <a:cs typeface="Arial" pitchFamily="34" charset="0"/>
                        </a:rPr>
                        <a:t>ceux</a:t>
                      </a:r>
                      <a:r>
                        <a:rPr lang="en-CA" sz="900" b="0" i="1" dirty="0">
                          <a:solidFill>
                            <a:schemeClr val="tx1">
                              <a:lumMod val="50000"/>
                              <a:lumOff val="50000"/>
                            </a:schemeClr>
                          </a:solidFill>
                          <a:latin typeface="Arial" pitchFamily="34" charset="0"/>
                          <a:cs typeface="Arial" pitchFamily="34" charset="0"/>
                        </a:rPr>
                        <a:t> qui </a:t>
                      </a:r>
                      <a:r>
                        <a:rPr lang="en-CA" sz="900" b="0" i="1" dirty="0" err="1">
                          <a:solidFill>
                            <a:schemeClr val="tx1">
                              <a:lumMod val="50000"/>
                              <a:lumOff val="50000"/>
                            </a:schemeClr>
                          </a:solidFill>
                          <a:latin typeface="Arial" pitchFamily="34" charset="0"/>
                          <a:cs typeface="Arial" pitchFamily="34" charset="0"/>
                        </a:rPr>
                        <a:t>n’utilisent</a:t>
                      </a:r>
                      <a:r>
                        <a:rPr lang="en-CA" sz="900" b="0" i="1" dirty="0">
                          <a:solidFill>
                            <a:schemeClr val="tx1">
                              <a:lumMod val="50000"/>
                              <a:lumOff val="50000"/>
                            </a:schemeClr>
                          </a:solidFill>
                          <a:latin typeface="Arial" pitchFamily="34" charset="0"/>
                          <a:cs typeface="Arial" pitchFamily="34" charset="0"/>
                        </a:rPr>
                        <a:t> pas </a:t>
                      </a:r>
                      <a:r>
                        <a:rPr lang="en-CA" sz="900" b="0" i="1" dirty="0" err="1">
                          <a:solidFill>
                            <a:schemeClr val="tx1">
                              <a:lumMod val="50000"/>
                              <a:lumOff val="50000"/>
                            </a:schemeClr>
                          </a:solidFill>
                          <a:latin typeface="Arial" pitchFamily="34" charset="0"/>
                          <a:cs typeface="Arial" pitchFamily="34" charset="0"/>
                        </a:rPr>
                        <a:t>ces</a:t>
                      </a:r>
                      <a:r>
                        <a:rPr lang="en-CA" sz="900" b="0" i="1" dirty="0">
                          <a:solidFill>
                            <a:schemeClr val="tx1">
                              <a:lumMod val="50000"/>
                              <a:lumOff val="50000"/>
                            </a:schemeClr>
                          </a:solidFill>
                          <a:latin typeface="Arial" pitchFamily="34" charset="0"/>
                          <a:cs typeface="Arial" pitchFamily="34" charset="0"/>
                        </a:rPr>
                        <a:t> services): n=</a:t>
                      </a:r>
                    </a:p>
                  </a:txBody>
                  <a:tcPr marL="0" marR="0" anchor="ctr">
                    <a:lnL>
                      <a:noFill/>
                    </a:lnL>
                    <a:lnR w="381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fr-CA" sz="900" b="0" i="0" u="none" strike="noStrike" dirty="0">
                        <a:solidFill>
                          <a:srgbClr val="595959"/>
                        </a:solidFill>
                        <a:effectLst/>
                        <a:latin typeface="Arial" panose="020B0604020202020204" pitchFamily="34" charset="0"/>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4084</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166</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2000">
                <a:tc>
                  <a:txBody>
                    <a:bodyPr/>
                    <a:lstStyle/>
                    <a:p>
                      <a:pPr algn="l" fontAlgn="ctr"/>
                      <a:r>
                        <a:rPr lang="fr-CA" sz="1200" b="0" i="0" u="none" strike="noStrike" dirty="0">
                          <a:solidFill>
                            <a:srgbClr val="595959"/>
                          </a:solidFill>
                          <a:effectLst/>
                          <a:latin typeface="Arial" panose="020B0604020202020204" pitchFamily="34" charset="0"/>
                        </a:rPr>
                        <a:t>Sont </a:t>
                      </a:r>
                      <a:r>
                        <a:rPr lang="fr-CA" sz="1200" b="1" i="0" u="none" strike="noStrike" dirty="0">
                          <a:solidFill>
                            <a:srgbClr val="595959"/>
                          </a:solidFill>
                          <a:effectLst/>
                          <a:latin typeface="Arial" panose="020B0604020202020204" pitchFamily="34" charset="0"/>
                        </a:rPr>
                        <a:t>insatisfaits</a:t>
                      </a:r>
                      <a:r>
                        <a:rPr lang="fr-CA" sz="1200" b="0" i="0" u="none" strike="noStrike" dirty="0">
                          <a:solidFill>
                            <a:srgbClr val="595959"/>
                          </a:solidFill>
                          <a:effectLst/>
                          <a:latin typeface="Arial" panose="020B0604020202020204" pitchFamily="34" charset="0"/>
                        </a:rPr>
                        <a:t> du niveau de disponibilité des services en anglais </a:t>
                      </a: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CA" sz="1200" b="0" i="0" u="none" strike="noStrike" kern="1200" dirty="0">
                          <a:solidFill>
                            <a:srgbClr val="595959"/>
                          </a:solidFill>
                          <a:effectLst/>
                          <a:latin typeface="Arial" panose="020B0604020202020204" pitchFamily="34" charset="0"/>
                          <a:ea typeface="+mn-ea"/>
                          <a:cs typeface="Arial" panose="020B0604020202020204" pitchFamily="34" charset="0"/>
                        </a:rPr>
                        <a:t>--</a:t>
                      </a: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27</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1" i="0" u="none" strike="noStrike" kern="1200" cap="none" spc="0" normalizeH="0" baseline="0" noProof="0">
                          <a:ln>
                            <a:noFill/>
                          </a:ln>
                          <a:solidFill>
                            <a:srgbClr val="00B0F0"/>
                          </a:solidFill>
                          <a:effectLst/>
                          <a:uLnTx/>
                          <a:uFillTx/>
                          <a:latin typeface="Arial" panose="020B0604020202020204" pitchFamily="34" charset="0"/>
                          <a:ea typeface="+mn-ea"/>
                          <a:cs typeface="Arial" panose="020B0604020202020204" pitchFamily="34" charset="0"/>
                        </a:rPr>
                        <a:t>35</a:t>
                      </a:r>
                      <a:endParaRPr lang="fr-CA" sz="1200" b="1" i="0" u="none" strike="noStrike" dirty="0">
                        <a:solidFill>
                          <a:srgbClr val="00B0F0"/>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2889543316"/>
                  </a:ext>
                </a:extLst>
              </a:tr>
              <a:tr h="252000">
                <a:tc>
                  <a:txBody>
                    <a:bodyPr/>
                    <a:lstStyle/>
                    <a:p>
                      <a:pPr algn="l" fontAlgn="ctr"/>
                      <a:endParaRPr lang="fr-CA" sz="1200" b="0" i="0" u="none" strike="noStrike" dirty="0">
                        <a:solidFill>
                          <a:srgbClr val="595959"/>
                        </a:solidFill>
                        <a:effectLst/>
                        <a:latin typeface="Arial" panose="020B0604020202020204"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1200" b="0"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41076954"/>
                  </a:ext>
                </a:extLst>
              </a:tr>
              <a:tr h="288000">
                <a:tc gridSpan="4">
                  <a:txBody>
                    <a:bodyPr/>
                    <a:lstStyle/>
                    <a:p>
                      <a:pPr marL="0" algn="l" defTabSz="914400" rtl="0" eaLnBrk="1" fontAlgn="ctr" latinLnBrk="0" hangingPunct="1"/>
                      <a:r>
                        <a:rPr lang="fr-CA" sz="1200" b="1" kern="1200" dirty="0">
                          <a:solidFill>
                            <a:srgbClr val="00AFDC"/>
                          </a:solidFill>
                          <a:latin typeface="Arial" pitchFamily="34" charset="0"/>
                          <a:ea typeface="+mn-ea"/>
                          <a:cs typeface="Arial" pitchFamily="34" charset="0"/>
                        </a:rPr>
                        <a:t>NIVEAU DE SERVICE EN ANGLAIS </a:t>
                      </a:r>
                    </a:p>
                    <a:p>
                      <a:pPr marL="0" marR="0" lvl="0" indent="0" algn="l" defTabSz="914400" rtl="0" eaLnBrk="1" fontAlgn="ctr" latinLnBrk="0" hangingPunct="1">
                        <a:lnSpc>
                          <a:spcPct val="100000"/>
                        </a:lnSpc>
                        <a:spcBef>
                          <a:spcPts val="0"/>
                        </a:spcBef>
                        <a:spcAft>
                          <a:spcPts val="0"/>
                        </a:spcAft>
                        <a:buClrTx/>
                        <a:buSzTx/>
                        <a:buFontTx/>
                        <a:buNone/>
                        <a:tabLst/>
                        <a:defRPr/>
                      </a:pPr>
                      <a:r>
                        <a:rPr lang="fr-CA" sz="1200" b="1" i="0" u="none" strike="noStrike" kern="1200" dirty="0">
                          <a:solidFill>
                            <a:srgbClr val="595959"/>
                          </a:solidFill>
                          <a:effectLst/>
                          <a:latin typeface="Arial" panose="020B0604020202020204" pitchFamily="34" charset="0"/>
                          <a:ea typeface="+mn-ea"/>
                          <a:cs typeface="+mn-cs"/>
                        </a:rPr>
                        <a:t>N’ont </a:t>
                      </a:r>
                      <a:r>
                        <a:rPr lang="fr-CA" sz="1200" b="1" i="0" u="sng" strike="noStrike" kern="1200" dirty="0">
                          <a:solidFill>
                            <a:srgbClr val="595959"/>
                          </a:solidFill>
                          <a:effectLst/>
                          <a:latin typeface="Arial" panose="020B0604020202020204" pitchFamily="34" charset="0"/>
                          <a:ea typeface="+mn-ea"/>
                          <a:cs typeface="+mn-cs"/>
                        </a:rPr>
                        <a:t>pas</a:t>
                      </a:r>
                      <a:r>
                        <a:rPr lang="fr-CA" sz="1200" b="1" i="0" u="none" strike="noStrike" kern="1200" dirty="0">
                          <a:solidFill>
                            <a:srgbClr val="595959"/>
                          </a:solidFill>
                          <a:effectLst/>
                          <a:latin typeface="Arial" panose="020B0604020202020204" pitchFamily="34" charset="0"/>
                          <a:ea typeface="+mn-ea"/>
                          <a:cs typeface="+mn-cs"/>
                        </a:rPr>
                        <a:t> été servis en anglais lors des situations suivantes </a:t>
                      </a:r>
                      <a:r>
                        <a:rPr lang="fr-CA" sz="1200" b="0" i="1" u="none" strike="noStrike" kern="1200" dirty="0">
                          <a:solidFill>
                            <a:srgbClr val="595959"/>
                          </a:solidFill>
                          <a:effectLst/>
                          <a:latin typeface="Arial" panose="020B0604020202020204" pitchFamily="34" charset="0"/>
                          <a:ea typeface="+mn-ea"/>
                          <a:cs typeface="+mn-cs"/>
                        </a:rPr>
                        <a:t>(% non)</a:t>
                      </a:r>
                      <a:endParaRPr lang="en-US" sz="1200" b="1" kern="1200" dirty="0">
                        <a:solidFill>
                          <a:srgbClr val="00AFDC"/>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extLst>
                  <a:ext uri="{0D108BD9-81ED-4DB2-BD59-A6C34878D82A}">
                    <a16:rowId xmlns:a16="http://schemas.microsoft.com/office/drawing/2014/main" val="2695458164"/>
                  </a:ext>
                </a:extLst>
              </a:tr>
              <a:tr h="6638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vu un médecin dans un bureau privé ou une clinique,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900" b="0"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2352</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99</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4122645"/>
                  </a:ext>
                </a:extLst>
              </a:tr>
              <a:tr h="242593">
                <a:tc>
                  <a:txBody>
                    <a:bodyPr/>
                    <a:lstStyle/>
                    <a:p>
                      <a:pPr algn="l" fontAlgn="ctr"/>
                      <a:r>
                        <a:rPr lang="fr-CA" sz="1200" b="0" i="0" u="none" strike="noStrike" kern="1200" dirty="0">
                          <a:solidFill>
                            <a:srgbClr val="595959"/>
                          </a:solidFill>
                          <a:effectLst/>
                          <a:latin typeface="Arial" panose="020B0604020202020204" pitchFamily="34" charset="0"/>
                          <a:ea typeface="+mn-ea"/>
                          <a:cs typeface="+mn-cs"/>
                        </a:rPr>
                        <a:t>Lors de la consultation avec un </a:t>
                      </a:r>
                      <a:r>
                        <a:rPr lang="fr-CA" sz="1200" b="1" i="0" u="none" strike="noStrike" kern="1200" dirty="0">
                          <a:solidFill>
                            <a:srgbClr val="595959"/>
                          </a:solidFill>
                          <a:effectLst/>
                          <a:latin typeface="Arial" panose="020B0604020202020204" pitchFamily="34" charset="0"/>
                          <a:ea typeface="+mn-ea"/>
                          <a:cs typeface="+mn-cs"/>
                        </a:rPr>
                        <a:t>médecin</a:t>
                      </a:r>
                      <a:r>
                        <a:rPr lang="fr-CA" sz="1200" b="0" i="0" u="none" strike="noStrike" kern="1200" dirty="0">
                          <a:solidFill>
                            <a:srgbClr val="595959"/>
                          </a:solidFill>
                          <a:effectLst/>
                          <a:latin typeface="Arial" panose="020B0604020202020204" pitchFamily="34" charset="0"/>
                          <a:ea typeface="+mn-ea"/>
                          <a:cs typeface="+mn-cs"/>
                        </a:rPr>
                        <a:t> en cabinet privé ou clinique</a:t>
                      </a:r>
                      <a:endParaRPr lang="en-US" sz="1200" b="0"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CA" sz="1200" b="0" i="0" u="none" strike="noStrike" kern="1200" dirty="0">
                          <a:solidFill>
                            <a:srgbClr val="595959"/>
                          </a:solidFill>
                          <a:effectLst/>
                          <a:latin typeface="Arial" panose="020B0604020202020204" pitchFamily="34" charset="0"/>
                          <a:ea typeface="+mn-ea"/>
                          <a:cs typeface="Arial" panose="020B0604020202020204" pitchFamily="34" charset="0"/>
                        </a:rPr>
                        <a:t>--</a:t>
                      </a: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18</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1" i="0" u="none" strike="noStrike" kern="1200" cap="none" spc="0" normalizeH="0" baseline="0" noProof="0">
                          <a:ln>
                            <a:noFill/>
                          </a:ln>
                          <a:solidFill>
                            <a:srgbClr val="00B0F0"/>
                          </a:solidFill>
                          <a:effectLst/>
                          <a:uLnTx/>
                          <a:uFillTx/>
                          <a:latin typeface="Arial" panose="020B0604020202020204" pitchFamily="34" charset="0"/>
                          <a:ea typeface="+mn-ea"/>
                          <a:cs typeface="Arial" panose="020B0604020202020204" pitchFamily="34" charset="0"/>
                        </a:rPr>
                        <a:t>29</a:t>
                      </a:r>
                      <a:endParaRPr lang="fr-CA" sz="1200" b="1" i="0" u="none" strike="noStrike" dirty="0">
                        <a:solidFill>
                          <a:srgbClr val="00B0F0"/>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4135967242"/>
                  </a:ext>
                </a:extLst>
              </a:tr>
              <a:tr h="12846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eu recours aux services du CLSC de leur région,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900" b="0"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2110</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69</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5035093"/>
                  </a:ext>
                </a:extLst>
              </a:tr>
              <a:tr h="24259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kern="1200" dirty="0" err="1">
                          <a:solidFill>
                            <a:srgbClr val="595959"/>
                          </a:solidFill>
                          <a:effectLst/>
                          <a:latin typeface="Arial" panose="020B0604020202020204" pitchFamily="34" charset="0"/>
                          <a:ea typeface="+mn-ea"/>
                          <a:cs typeface="+mn-cs"/>
                        </a:rPr>
                        <a:t>Lors</a:t>
                      </a:r>
                      <a:r>
                        <a:rPr lang="en-US" sz="1200" b="0" i="0" u="none" strike="noStrike" kern="1200" dirty="0">
                          <a:solidFill>
                            <a:srgbClr val="595959"/>
                          </a:solidFill>
                          <a:effectLst/>
                          <a:latin typeface="Arial" panose="020B0604020202020204" pitchFamily="34" charset="0"/>
                          <a:ea typeface="+mn-ea"/>
                          <a:cs typeface="+mn-cs"/>
                        </a:rPr>
                        <a:t> de la plus </a:t>
                      </a:r>
                      <a:r>
                        <a:rPr lang="en-US" sz="1200" b="0" i="0" u="none" strike="noStrike" kern="1200" dirty="0" err="1">
                          <a:solidFill>
                            <a:srgbClr val="595959"/>
                          </a:solidFill>
                          <a:effectLst/>
                          <a:latin typeface="Arial" panose="020B0604020202020204" pitchFamily="34" charset="0"/>
                          <a:ea typeface="+mn-ea"/>
                          <a:cs typeface="+mn-cs"/>
                        </a:rPr>
                        <a:t>récente</a:t>
                      </a:r>
                      <a:r>
                        <a:rPr lang="en-US" sz="1200" b="0" i="0" u="none" strike="noStrike" kern="1200" dirty="0">
                          <a:solidFill>
                            <a:srgbClr val="595959"/>
                          </a:solidFill>
                          <a:effectLst/>
                          <a:latin typeface="Arial" panose="020B0604020202020204" pitchFamily="34" charset="0"/>
                          <a:ea typeface="+mn-ea"/>
                          <a:cs typeface="+mn-cs"/>
                        </a:rPr>
                        <a:t> </a:t>
                      </a:r>
                      <a:r>
                        <a:rPr lang="en-US" sz="1200" b="0" i="0" u="none" strike="noStrike" kern="1200" dirty="0" err="1">
                          <a:solidFill>
                            <a:srgbClr val="595959"/>
                          </a:solidFill>
                          <a:effectLst/>
                          <a:latin typeface="Arial" panose="020B0604020202020204" pitchFamily="34" charset="0"/>
                          <a:ea typeface="+mn-ea"/>
                          <a:cs typeface="+mn-cs"/>
                        </a:rPr>
                        <a:t>visite</a:t>
                      </a:r>
                      <a:r>
                        <a:rPr lang="en-US" sz="1200" b="0" i="0" u="none" strike="noStrike" kern="1200" dirty="0">
                          <a:solidFill>
                            <a:srgbClr val="595959"/>
                          </a:solidFill>
                          <a:effectLst/>
                          <a:latin typeface="Arial" panose="020B0604020202020204" pitchFamily="34" charset="0"/>
                          <a:ea typeface="+mn-ea"/>
                          <a:cs typeface="+mn-cs"/>
                        </a:rPr>
                        <a:t> au </a:t>
                      </a:r>
                      <a:r>
                        <a:rPr lang="en-US" sz="1200" b="1" i="0" u="none" strike="noStrike" kern="1200" dirty="0">
                          <a:solidFill>
                            <a:srgbClr val="595959"/>
                          </a:solidFill>
                          <a:effectLst/>
                          <a:latin typeface="Arial" panose="020B0604020202020204" pitchFamily="34" charset="0"/>
                          <a:ea typeface="+mn-ea"/>
                          <a:cs typeface="+mn-cs"/>
                        </a:rPr>
                        <a:t>CLSC</a:t>
                      </a: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CA" sz="1200" b="0" i="0" u="none" strike="noStrike" kern="1200" dirty="0">
                          <a:solidFill>
                            <a:srgbClr val="595959"/>
                          </a:solidFill>
                          <a:effectLst/>
                          <a:latin typeface="Arial" panose="020B0604020202020204" pitchFamily="34" charset="0"/>
                          <a:ea typeface="+mn-ea"/>
                          <a:cs typeface="Arial" panose="020B0604020202020204" pitchFamily="34" charset="0"/>
                        </a:rPr>
                        <a:t>--</a:t>
                      </a: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33</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1" i="0" u="none" strike="noStrike" kern="1200" cap="none" spc="0" normalizeH="0" baseline="0" noProof="0">
                          <a:ln>
                            <a:noFill/>
                          </a:ln>
                          <a:solidFill>
                            <a:srgbClr val="00B0F0"/>
                          </a:solidFill>
                          <a:effectLst/>
                          <a:uLnTx/>
                          <a:uFillTx/>
                          <a:latin typeface="Arial" panose="020B0604020202020204" pitchFamily="34" charset="0"/>
                          <a:ea typeface="+mn-ea"/>
                          <a:cs typeface="Arial" panose="020B0604020202020204" pitchFamily="34" charset="0"/>
                        </a:rPr>
                        <a:t>55</a:t>
                      </a:r>
                      <a:endParaRPr lang="fr-CA" sz="1200" b="1" i="0" u="none" strike="noStrike" dirty="0">
                        <a:solidFill>
                          <a:srgbClr val="00B0F0"/>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202657074"/>
                  </a:ext>
                </a:extLst>
              </a:tr>
              <a:tr h="6439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eu recours aux services d’Info Santé ou Info Social,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900" b="0"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1791</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66</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4043544"/>
                  </a:ext>
                </a:extLst>
              </a:tr>
              <a:tr h="242593">
                <a:tc>
                  <a:txBody>
                    <a:bodyPr/>
                    <a:lstStyle/>
                    <a:p>
                      <a:pPr algn="l" fontAlgn="ctr"/>
                      <a:r>
                        <a:rPr lang="fr-CA" sz="1200" b="0" i="0" u="none" strike="noStrike" kern="1200" dirty="0">
                          <a:solidFill>
                            <a:srgbClr val="595959"/>
                          </a:solidFill>
                          <a:effectLst/>
                          <a:latin typeface="Arial" panose="020B0604020202020204" pitchFamily="34" charset="0"/>
                          <a:ea typeface="+mn-ea"/>
                          <a:cs typeface="+mn-cs"/>
                        </a:rPr>
                        <a:t>Lors de l’utilisation des services </a:t>
                      </a:r>
                      <a:r>
                        <a:rPr lang="fr-CA" sz="1200" b="1" i="0" u="none" strike="noStrike" kern="1200" dirty="0">
                          <a:solidFill>
                            <a:srgbClr val="595959"/>
                          </a:solidFill>
                          <a:effectLst/>
                          <a:latin typeface="Arial" panose="020B0604020202020204" pitchFamily="34" charset="0"/>
                          <a:ea typeface="+mn-ea"/>
                          <a:cs typeface="+mn-cs"/>
                        </a:rPr>
                        <a:t>d’Info Santé ou Info Social</a:t>
                      </a:r>
                      <a:endParaRPr lang="en-US" sz="1200" b="1"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CA" sz="1200" b="0" i="0" u="none" strike="noStrike" kern="1200" dirty="0">
                          <a:solidFill>
                            <a:srgbClr val="595959"/>
                          </a:solidFill>
                          <a:effectLst/>
                          <a:latin typeface="Arial" panose="020B0604020202020204" pitchFamily="34" charset="0"/>
                          <a:ea typeface="+mn-ea"/>
                          <a:cs typeface="Arial" panose="020B0604020202020204" pitchFamily="34" charset="0"/>
                        </a:rPr>
                        <a:t>--</a:t>
                      </a: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32</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1" i="0" u="none" strike="noStrike" kern="1200" cap="none" spc="0" normalizeH="0" baseline="0" noProof="0">
                          <a:ln>
                            <a:noFill/>
                          </a:ln>
                          <a:solidFill>
                            <a:srgbClr val="00B0F0"/>
                          </a:solidFill>
                          <a:effectLst/>
                          <a:uLnTx/>
                          <a:uFillTx/>
                          <a:latin typeface="Arial" panose="020B0604020202020204" pitchFamily="34" charset="0"/>
                          <a:ea typeface="+mn-ea"/>
                          <a:cs typeface="Arial" panose="020B0604020202020204" pitchFamily="34" charset="0"/>
                        </a:rPr>
                        <a:t>46</a:t>
                      </a:r>
                      <a:endParaRPr lang="fr-CA" sz="1200" b="1" i="0" u="none" strike="noStrike" dirty="0">
                        <a:solidFill>
                          <a:srgbClr val="00B0F0"/>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784044499"/>
                  </a:ext>
                </a:extLst>
              </a:tr>
              <a:tr h="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eu recours aux services de l'urgence ou d'une clinique externe d'un hôpital,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900" b="0"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1907</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71</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6794679"/>
                  </a:ext>
                </a:extLst>
              </a:tr>
              <a:tr h="252674">
                <a:tc>
                  <a:txBody>
                    <a:bodyPr/>
                    <a:lstStyle/>
                    <a:p>
                      <a:pPr algn="l" fontAlgn="ctr"/>
                      <a:r>
                        <a:rPr lang="fr-CA" sz="1200" b="0" i="0" u="none" strike="noStrike" kern="1200" dirty="0">
                          <a:solidFill>
                            <a:srgbClr val="595959"/>
                          </a:solidFill>
                          <a:effectLst/>
                          <a:latin typeface="Arial" panose="020B0604020202020204" pitchFamily="34" charset="0"/>
                          <a:ea typeface="+mn-ea"/>
                          <a:cs typeface="+mn-cs"/>
                        </a:rPr>
                        <a:t>Lors de la visite à </a:t>
                      </a:r>
                      <a:r>
                        <a:rPr lang="fr-CA" sz="1200" b="1" i="0" u="none" strike="noStrike" kern="1200" dirty="0">
                          <a:solidFill>
                            <a:srgbClr val="595959"/>
                          </a:solidFill>
                          <a:effectLst/>
                          <a:latin typeface="Arial" panose="020B0604020202020204" pitchFamily="34" charset="0"/>
                          <a:ea typeface="+mn-ea"/>
                          <a:cs typeface="+mn-cs"/>
                        </a:rPr>
                        <a:t>l’urgence</a:t>
                      </a:r>
                      <a:r>
                        <a:rPr lang="fr-CA" sz="1200" b="0" i="0" u="none" strike="noStrike" kern="1200" dirty="0">
                          <a:solidFill>
                            <a:srgbClr val="595959"/>
                          </a:solidFill>
                          <a:effectLst/>
                          <a:latin typeface="Arial" panose="020B0604020202020204" pitchFamily="34" charset="0"/>
                          <a:ea typeface="+mn-ea"/>
                          <a:cs typeface="+mn-cs"/>
                        </a:rPr>
                        <a:t> ou la clinique externe de l’hôpital</a:t>
                      </a:r>
                      <a:endParaRPr lang="en-US" sz="1200" b="0"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CA" sz="1200" b="0" i="0" u="none" strike="noStrike" kern="1200" dirty="0">
                          <a:solidFill>
                            <a:srgbClr val="595959"/>
                          </a:solidFill>
                          <a:effectLst/>
                          <a:latin typeface="Arial" panose="020B0604020202020204" pitchFamily="34" charset="0"/>
                          <a:ea typeface="+mn-ea"/>
                          <a:cs typeface="Arial" panose="020B0604020202020204" pitchFamily="34" charset="0"/>
                        </a:rPr>
                        <a:t>--</a:t>
                      </a: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27</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1" i="0" u="none" strike="noStrike" kern="1200" cap="none" spc="0" normalizeH="0" baseline="0" noProof="0">
                          <a:ln>
                            <a:noFill/>
                          </a:ln>
                          <a:solidFill>
                            <a:srgbClr val="00B0F0"/>
                          </a:solidFill>
                          <a:effectLst/>
                          <a:uLnTx/>
                          <a:uFillTx/>
                          <a:latin typeface="Arial" panose="020B0604020202020204" pitchFamily="34" charset="0"/>
                          <a:ea typeface="+mn-ea"/>
                          <a:cs typeface="Arial" panose="020B0604020202020204" pitchFamily="34" charset="0"/>
                        </a:rPr>
                        <a:t>42</a:t>
                      </a:r>
                      <a:endParaRPr lang="fr-CA" sz="1200" b="1" i="0" u="none" strike="noStrike" dirty="0">
                        <a:solidFill>
                          <a:srgbClr val="00B0F0"/>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3212539222"/>
                  </a:ext>
                </a:extLst>
              </a:tr>
              <a:tr h="10205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dû passer la nuit à l’hôpital,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900" b="0"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1194</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40</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8563818"/>
                  </a:ext>
                </a:extLst>
              </a:tr>
              <a:tr h="25267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1200" b="0" i="0" u="none" strike="noStrike" kern="1200" dirty="0">
                          <a:solidFill>
                            <a:srgbClr val="595959"/>
                          </a:solidFill>
                          <a:effectLst/>
                          <a:latin typeface="Arial" panose="020B0604020202020204" pitchFamily="34" charset="0"/>
                          <a:ea typeface="+mn-ea"/>
                          <a:cs typeface="+mn-cs"/>
                        </a:rPr>
                        <a:t>Lors du </a:t>
                      </a:r>
                      <a:r>
                        <a:rPr lang="fr-CA" sz="1200" b="1" i="0" u="none" strike="noStrike" kern="1200" dirty="0">
                          <a:solidFill>
                            <a:srgbClr val="595959"/>
                          </a:solidFill>
                          <a:effectLst/>
                          <a:latin typeface="Arial" panose="020B0604020202020204" pitchFamily="34" charset="0"/>
                          <a:ea typeface="+mn-ea"/>
                          <a:cs typeface="+mn-cs"/>
                        </a:rPr>
                        <a:t>séjour</a:t>
                      </a:r>
                      <a:r>
                        <a:rPr lang="fr-CA" sz="1200" b="0" i="0" u="none" strike="noStrike" kern="1200" dirty="0">
                          <a:solidFill>
                            <a:srgbClr val="595959"/>
                          </a:solidFill>
                          <a:effectLst/>
                          <a:latin typeface="Arial" panose="020B0604020202020204" pitchFamily="34" charset="0"/>
                          <a:ea typeface="+mn-ea"/>
                          <a:cs typeface="+mn-cs"/>
                        </a:rPr>
                        <a:t> (d’au moins une nuit) à l’hôpital</a:t>
                      </a:r>
                      <a:endParaRPr lang="en-US" sz="1200" b="0"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CA" sz="1200" b="0" i="0" u="none" strike="noStrike" kern="1200" dirty="0">
                          <a:solidFill>
                            <a:srgbClr val="595959"/>
                          </a:solidFill>
                          <a:effectLst/>
                          <a:latin typeface="Arial" panose="020B0604020202020204" pitchFamily="34" charset="0"/>
                          <a:ea typeface="+mn-ea"/>
                          <a:cs typeface="Arial" panose="020B0604020202020204" pitchFamily="34" charset="0"/>
                        </a:rPr>
                        <a:t>--</a:t>
                      </a: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19</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1" i="0" u="none" strike="noStrike" kern="1200" cap="none" spc="0" normalizeH="0" baseline="0" noProof="0">
                          <a:ln>
                            <a:noFill/>
                          </a:ln>
                          <a:solidFill>
                            <a:srgbClr val="00B0F0"/>
                          </a:solidFill>
                          <a:effectLst/>
                          <a:uLnTx/>
                          <a:uFillTx/>
                          <a:latin typeface="Arial" panose="020B0604020202020204" pitchFamily="34" charset="0"/>
                          <a:ea typeface="+mn-ea"/>
                          <a:cs typeface="Arial" panose="020B0604020202020204" pitchFamily="34" charset="0"/>
                        </a:rPr>
                        <a:t>33</a:t>
                      </a:r>
                      <a:endParaRPr lang="fr-CA" sz="1200" b="1" i="0" u="none" strike="noStrike" dirty="0">
                        <a:solidFill>
                          <a:srgbClr val="00B0F0"/>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1817839087"/>
                  </a:ext>
                </a:extLst>
              </a:tr>
              <a:tr h="14663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eu recours à des services en santé mentale,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1291</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45</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1381209"/>
                  </a:ext>
                </a:extLst>
              </a:tr>
              <a:tr h="25267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1200" b="0" i="0" u="none" strike="noStrike" kern="1200" dirty="0">
                          <a:solidFill>
                            <a:srgbClr val="595959"/>
                          </a:solidFill>
                          <a:effectLst/>
                          <a:latin typeface="Arial" panose="020B0604020202020204" pitchFamily="34" charset="0"/>
                          <a:ea typeface="+mn-ea"/>
                          <a:cs typeface="+mn-cs"/>
                        </a:rPr>
                        <a:t>Lors de la consultation en </a:t>
                      </a:r>
                      <a:r>
                        <a:rPr lang="fr-CA" sz="1200" b="1" i="0" u="none" strike="noStrike" kern="1200" dirty="0">
                          <a:solidFill>
                            <a:srgbClr val="595959"/>
                          </a:solidFill>
                          <a:effectLst/>
                          <a:latin typeface="Arial" panose="020B0604020202020204" pitchFamily="34" charset="0"/>
                          <a:ea typeface="+mn-ea"/>
                          <a:cs typeface="+mn-cs"/>
                        </a:rPr>
                        <a:t>santé mentale </a:t>
                      </a:r>
                      <a:r>
                        <a:rPr lang="fr-CA" sz="1200" b="0" i="0" u="none" strike="noStrike" kern="1200" dirty="0">
                          <a:solidFill>
                            <a:srgbClr val="595959"/>
                          </a:solidFill>
                          <a:effectLst/>
                          <a:latin typeface="Arial" panose="020B0604020202020204" pitchFamily="34" charset="0"/>
                          <a:ea typeface="+mn-ea"/>
                          <a:cs typeface="+mn-cs"/>
                        </a:rPr>
                        <a:t>auprès d’un professionnel de la santé et des services sociaux</a:t>
                      </a:r>
                      <a:endParaRPr lang="en-US" sz="1200" b="0"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CA" sz="1200" b="0" i="0" u="none" strike="noStrike" kern="1200" dirty="0">
                          <a:solidFill>
                            <a:srgbClr val="595959"/>
                          </a:solidFill>
                          <a:effectLst/>
                          <a:latin typeface="Arial" panose="020B0604020202020204" pitchFamily="34" charset="0"/>
                          <a:ea typeface="+mn-ea"/>
                          <a:cs typeface="Arial" panose="020B0604020202020204" pitchFamily="34" charset="0"/>
                        </a:rPr>
                        <a:t>--</a:t>
                      </a: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16</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1" i="0" u="none" strike="noStrike" kern="1200" cap="none" spc="0" normalizeH="0" baseline="0" noProof="0">
                          <a:ln>
                            <a:noFill/>
                          </a:ln>
                          <a:solidFill>
                            <a:srgbClr val="00B0F0"/>
                          </a:solidFill>
                          <a:effectLst/>
                          <a:uLnTx/>
                          <a:uFillTx/>
                          <a:latin typeface="Arial" panose="020B0604020202020204" pitchFamily="34" charset="0"/>
                          <a:ea typeface="+mn-ea"/>
                          <a:cs typeface="Arial" panose="020B0604020202020204" pitchFamily="34" charset="0"/>
                        </a:rPr>
                        <a:t>28</a:t>
                      </a:r>
                      <a:endParaRPr lang="fr-CA" sz="1200" b="1" i="0" u="none" strike="noStrike" dirty="0">
                        <a:solidFill>
                          <a:srgbClr val="00B0F0"/>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3045660154"/>
                  </a:ext>
                </a:extLst>
              </a:tr>
            </a:tbl>
          </a:graphicData>
        </a:graphic>
      </p:graphicFrame>
      <p:sp>
        <p:nvSpPr>
          <p:cNvPr id="5" name="ZoneTexte 4">
            <a:extLst>
              <a:ext uri="{FF2B5EF4-FFF2-40B4-BE49-F238E27FC236}">
                <a16:creationId xmlns:a16="http://schemas.microsoft.com/office/drawing/2014/main" id="{3E046FC0-B14E-305F-7B84-BB2A97BAF0B7}"/>
              </a:ext>
            </a:extLst>
          </p:cNvPr>
          <p:cNvSpPr txBox="1"/>
          <p:nvPr/>
        </p:nvSpPr>
        <p:spPr>
          <a:xfrm>
            <a:off x="5812971" y="6492442"/>
            <a:ext cx="1789272" cy="276999"/>
          </a:xfrm>
          <a:prstGeom prst="rect">
            <a:avLst/>
          </a:prstGeom>
          <a:noFill/>
        </p:spPr>
        <p:txBody>
          <a:bodyPr wrap="none" rtlCol="0">
            <a:spAutoFit/>
          </a:bodyPr>
          <a:lstStyle/>
          <a:p>
            <a:r>
              <a:rPr lang="fr-CA" sz="1200" i="1" dirty="0">
                <a:solidFill>
                  <a:schemeClr val="tx1">
                    <a:lumMod val="65000"/>
                    <a:lumOff val="35000"/>
                  </a:schemeClr>
                </a:solidFill>
                <a:latin typeface="Arial" panose="020B0604020202020204" pitchFamily="34" charset="0"/>
                <a:cs typeface="Arial" panose="020B0604020202020204" pitchFamily="34" charset="0"/>
              </a:rPr>
              <a:t>-- : Question non posée</a:t>
            </a:r>
          </a:p>
        </p:txBody>
      </p:sp>
    </p:spTree>
    <p:extLst>
      <p:ext uri="{BB962C8B-B14F-4D97-AF65-F5344CB8AC3E}">
        <p14:creationId xmlns:p14="http://schemas.microsoft.com/office/powerpoint/2010/main" val="2826728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5765" y="362430"/>
            <a:ext cx="7439660" cy="1008062"/>
          </a:xfrm>
        </p:spPr>
        <p:txBody>
          <a:bodyPr>
            <a:normAutofit/>
          </a:bodyPr>
          <a:lstStyle/>
          <a:p>
            <a:r>
              <a:rPr lang="fr-CA" sz="2400" dirty="0">
                <a:solidFill>
                  <a:srgbClr val="00AFDC"/>
                </a:solidFill>
              </a:rPr>
              <a:t>Importance d’être servi en anglais</a:t>
            </a:r>
            <a:br>
              <a:rPr lang="fr-CA" sz="2400" dirty="0">
                <a:solidFill>
                  <a:srgbClr val="00AFDC"/>
                </a:solidFill>
              </a:rPr>
            </a:br>
            <a:r>
              <a:rPr lang="fr-CA" sz="1200" b="0" dirty="0">
                <a:solidFill>
                  <a:srgbClr val="00AFDC"/>
                </a:solidFill>
              </a:rPr>
              <a:t>Base: variable</a:t>
            </a:r>
            <a:endParaRPr lang="fr-CA" sz="1200" b="0" dirty="0"/>
          </a:p>
        </p:txBody>
      </p:sp>
      <p:sp>
        <p:nvSpPr>
          <p:cNvPr id="3" name="Espace réservé du pied de page 2"/>
          <p:cNvSpPr>
            <a:spLocks noGrp="1"/>
          </p:cNvSpPr>
          <p:nvPr>
            <p:ph type="ftr" sz="quarter" idx="11"/>
          </p:nvPr>
        </p:nvSpPr>
        <p:spPr>
          <a:xfrm>
            <a:off x="267495" y="6581852"/>
            <a:ext cx="375557" cy="187589"/>
          </a:xfrm>
        </p:spPr>
        <p:txBody>
          <a:bodyPr/>
          <a:lstStyle/>
          <a:p>
            <a:pPr>
              <a:defRPr/>
            </a:pPr>
            <a:r>
              <a:rPr lang="fr-CA" dirty="0">
                <a:solidFill>
                  <a:srgbClr val="000000">
                    <a:tint val="75000"/>
                  </a:srgbClr>
                </a:solidFill>
              </a:rPr>
              <a:t>CROP</a:t>
            </a:r>
          </a:p>
        </p:txBody>
      </p:sp>
      <p:sp>
        <p:nvSpPr>
          <p:cNvPr id="4" name="Espace réservé du numéro de diapositive 3"/>
          <p:cNvSpPr>
            <a:spLocks noGrp="1"/>
          </p:cNvSpPr>
          <p:nvPr>
            <p:ph type="sldNum" sz="quarter" idx="12"/>
          </p:nvPr>
        </p:nvSpPr>
        <p:spPr/>
        <p:txBody>
          <a:bodyPr/>
          <a:lstStyle/>
          <a:p>
            <a:pPr>
              <a:defRPr/>
            </a:pPr>
            <a:fld id="{E7B58D81-04C7-47EB-9B1C-20051A4D7758}" type="slidenum">
              <a:rPr lang="fr-CA">
                <a:solidFill>
                  <a:srgbClr val="000000">
                    <a:tint val="75000"/>
                  </a:srgbClr>
                </a:solidFill>
              </a:rPr>
              <a:pPr>
                <a:defRPr/>
              </a:pPr>
              <a:t>8</a:t>
            </a:fld>
            <a:endParaRPr lang="fr-CA" dirty="0">
              <a:solidFill>
                <a:srgbClr val="000000">
                  <a:tint val="75000"/>
                </a:srgbClr>
              </a:solidFill>
            </a:endParaRPr>
          </a:p>
        </p:txBody>
      </p:sp>
      <p:graphicFrame>
        <p:nvGraphicFramePr>
          <p:cNvPr id="7" name="Table 9">
            <a:extLst>
              <a:ext uri="{FF2B5EF4-FFF2-40B4-BE49-F238E27FC236}">
                <a16:creationId xmlns:a16="http://schemas.microsoft.com/office/drawing/2014/main" id="{DDA739DD-0CF5-6C2F-F539-73EF4A0225D2}"/>
              </a:ext>
            </a:extLst>
          </p:cNvPr>
          <p:cNvGraphicFramePr>
            <a:graphicFrameLocks noGrp="1"/>
          </p:cNvGraphicFramePr>
          <p:nvPr>
            <p:custDataLst>
              <p:tags r:id="rId1"/>
            </p:custDataLst>
            <p:extLst>
              <p:ext uri="{D42A27DB-BD31-4B8C-83A1-F6EECF244321}">
                <p14:modId xmlns:p14="http://schemas.microsoft.com/office/powerpoint/2010/main" val="2864645591"/>
              </p:ext>
            </p:extLst>
          </p:nvPr>
        </p:nvGraphicFramePr>
        <p:xfrm>
          <a:off x="745765" y="1581423"/>
          <a:ext cx="9072000" cy="3767570"/>
        </p:xfrm>
        <a:graphic>
          <a:graphicData uri="http://schemas.openxmlformats.org/drawingml/2006/table">
            <a:tbl>
              <a:tblPr firstRow="1" bandRow="1">
                <a:tableStyleId>{2D5ABB26-0587-4C30-8999-92F81FD0307C}</a:tableStyleId>
              </a:tblPr>
              <a:tblGrid>
                <a:gridCol w="5400000">
                  <a:extLst>
                    <a:ext uri="{9D8B030D-6E8A-4147-A177-3AD203B41FA5}">
                      <a16:colId xmlns:a16="http://schemas.microsoft.com/office/drawing/2014/main" val="20000"/>
                    </a:ext>
                  </a:extLst>
                </a:gridCol>
                <a:gridCol w="122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400544558"/>
                    </a:ext>
                  </a:extLst>
                </a:gridCol>
                <a:gridCol w="1224000">
                  <a:extLst>
                    <a:ext uri="{9D8B030D-6E8A-4147-A177-3AD203B41FA5}">
                      <a16:colId xmlns:a16="http://schemas.microsoft.com/office/drawing/2014/main" val="1292201667"/>
                    </a:ext>
                  </a:extLst>
                </a:gridCol>
              </a:tblGrid>
              <a:tr h="488836">
                <a:tc>
                  <a:txBody>
                    <a:bodyPr/>
                    <a:lstStyle/>
                    <a:p>
                      <a:pPr marL="0" marR="0" lvl="0" indent="0" algn="l" defTabSz="914400" rtl="0" eaLnBrk="0" fontAlgn="base" latinLnBrk="0" hangingPunct="0">
                        <a:lnSpc>
                          <a:spcPct val="95000"/>
                        </a:lnSpc>
                        <a:spcBef>
                          <a:spcPct val="0"/>
                        </a:spcBef>
                        <a:spcAft>
                          <a:spcPct val="0"/>
                        </a:spcAft>
                        <a:buClrTx/>
                        <a:buSzPct val="85000"/>
                        <a:buFontTx/>
                        <a:buNone/>
                        <a:tabLst/>
                        <a:defRPr/>
                      </a:pPr>
                      <a:r>
                        <a:rPr lang="en-CA" sz="1200" b="1" dirty="0">
                          <a:solidFill>
                            <a:srgbClr val="00AFDC"/>
                          </a:solidFill>
                          <a:latin typeface="Arial" pitchFamily="34" charset="0"/>
                          <a:cs typeface="Arial" pitchFamily="34" charset="0"/>
                        </a:rPr>
                        <a:t>(%)</a:t>
                      </a:r>
                      <a:endParaRPr lang="en-CA" sz="1100" b="1" i="1" dirty="0">
                        <a:solidFill>
                          <a:srgbClr val="00AFDC"/>
                        </a:solidFill>
                        <a:latin typeface="Arial" pitchFamily="34" charset="0"/>
                        <a:cs typeface="Arial" pitchFamily="34" charset="0"/>
                      </a:endParaRPr>
                    </a:p>
                  </a:txBody>
                  <a:tcPr marL="0" marR="0">
                    <a:lnL>
                      <a:noFill/>
                    </a:lnL>
                    <a:lnR w="38100" cap="flat" cmpd="sng" algn="ctr">
                      <a:no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r>
                        <a:rPr lang="fr-CA" sz="1200" b="1" i="0" u="none" strike="noStrike" kern="1200" noProof="0" dirty="0">
                          <a:solidFill>
                            <a:srgbClr val="595959"/>
                          </a:solidFill>
                          <a:effectLst/>
                          <a:latin typeface="Arial Narrow" panose="020B0606020202030204" pitchFamily="34" charset="0"/>
                          <a:ea typeface="+mn-ea"/>
                          <a:cs typeface="+mn-cs"/>
                        </a:rPr>
                        <a:t>Province de Québec FRANCOPHONES</a:t>
                      </a:r>
                    </a:p>
                  </a:txBody>
                  <a:tcPr marL="12698" marR="12698" marT="9525" marB="0" anchor="ctr">
                    <a:lnL w="381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fr-CA" sz="1200" b="1" kern="1200" noProof="0" dirty="0">
                          <a:solidFill>
                            <a:schemeClr val="tx1">
                              <a:lumMod val="65000"/>
                              <a:lumOff val="35000"/>
                            </a:schemeClr>
                          </a:solidFill>
                          <a:latin typeface="Arial Narrow" panose="020B0606020202030204" pitchFamily="34" charset="0"/>
                          <a:ea typeface="+mn-ea"/>
                          <a:cs typeface="Arial"/>
                        </a:rPr>
                        <a:t>Province de Québec ANGLOPHONES</a:t>
                      </a:r>
                    </a:p>
                  </a:txBody>
                  <a:tcPr marL="12698" marR="12698"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fr-CA" sz="1200" b="1" kern="1200">
                          <a:solidFill>
                            <a:schemeClr val="tx1">
                              <a:lumMod val="65000"/>
                              <a:lumOff val="35000"/>
                            </a:schemeClr>
                          </a:solidFill>
                          <a:latin typeface="Arial Narrow" panose="020B0606020202030204" pitchFamily="34" charset="0"/>
                          <a:ea typeface="+mn-ea"/>
                          <a:cs typeface="Arial"/>
                        </a:rPr>
                        <a:t>Laurentides </a:t>
                      </a:r>
                      <a:endParaRPr lang="fr-CA" sz="1200" b="1" kern="1200" dirty="0">
                        <a:solidFill>
                          <a:schemeClr val="tx1">
                            <a:lumMod val="65000"/>
                            <a:lumOff val="35000"/>
                          </a:schemeClr>
                        </a:solidFill>
                        <a:latin typeface="Arial Narrow" panose="020B0606020202030204" pitchFamily="34" charset="0"/>
                        <a:ea typeface="+mn-ea"/>
                        <a:cs typeface="Arial"/>
                      </a:endParaRPr>
                    </a:p>
                    <a:p>
                      <a:pPr algn="ctr" fontAlgn="b"/>
                      <a:r>
                        <a:rPr lang="fr-CA" sz="1200" b="1" kern="1200" dirty="0">
                          <a:solidFill>
                            <a:schemeClr val="tx1">
                              <a:lumMod val="65000"/>
                              <a:lumOff val="35000"/>
                            </a:schemeClr>
                          </a:solidFill>
                          <a:latin typeface="Arial Narrow" panose="020B0606020202030204" pitchFamily="34" charset="0"/>
                          <a:ea typeface="+mn-ea"/>
                          <a:cs typeface="Arial"/>
                        </a:rPr>
                        <a:t>ANGLOPHONES</a:t>
                      </a: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10001"/>
                  </a:ext>
                </a:extLst>
              </a:tr>
              <a:tr h="288000">
                <a:tc gridSpan="4">
                  <a:txBody>
                    <a:bodyPr/>
                    <a:lstStyle/>
                    <a:p>
                      <a:pPr marL="0" algn="l" defTabSz="914400" rtl="0" eaLnBrk="1" fontAlgn="ctr" latinLnBrk="0" hangingPunct="1"/>
                      <a:r>
                        <a:rPr lang="fr-CA" sz="1200" b="1" kern="1200" dirty="0">
                          <a:solidFill>
                            <a:srgbClr val="00AFDC"/>
                          </a:solidFill>
                          <a:latin typeface="Arial" pitchFamily="34" charset="0"/>
                          <a:ea typeface="+mn-ea"/>
                          <a:cs typeface="Arial" pitchFamily="34" charset="0"/>
                        </a:rPr>
                        <a:t>IMPORTANCE D’ÊTRE SERVI EN ANGLAIS – EN GÉNÉRAL</a:t>
                      </a:r>
                    </a:p>
                    <a:p>
                      <a:pPr marL="0" marR="0" lvl="0" indent="0" algn="l" defTabSz="914400" rtl="0" eaLnBrk="1" fontAlgn="ctr" latinLnBrk="0" hangingPunct="1">
                        <a:lnSpc>
                          <a:spcPct val="100000"/>
                        </a:lnSpc>
                        <a:spcBef>
                          <a:spcPts val="0"/>
                        </a:spcBef>
                        <a:spcAft>
                          <a:spcPts val="0"/>
                        </a:spcAft>
                        <a:buClrTx/>
                        <a:buSzTx/>
                        <a:buFontTx/>
                        <a:buNone/>
                        <a:tabLst/>
                        <a:defRPr/>
                      </a:pPr>
                      <a:r>
                        <a:rPr lang="fr-CA" sz="1200" b="1" i="0" u="none" strike="noStrike" kern="1200" dirty="0">
                          <a:solidFill>
                            <a:srgbClr val="595959"/>
                          </a:solidFill>
                          <a:effectLst/>
                          <a:latin typeface="Arial" panose="020B0604020202020204" pitchFamily="34" charset="0"/>
                          <a:ea typeface="+mn-ea"/>
                          <a:cs typeface="+mn-cs"/>
                        </a:rPr>
                        <a:t>Considèrent qu’il était </a:t>
                      </a:r>
                      <a:r>
                        <a:rPr lang="fr-CA" sz="1200" b="1" i="0" u="sng" strike="noStrike" kern="1200" dirty="0">
                          <a:solidFill>
                            <a:srgbClr val="595959"/>
                          </a:solidFill>
                          <a:effectLst/>
                          <a:latin typeface="Arial" panose="020B0604020202020204" pitchFamily="34" charset="0"/>
                          <a:ea typeface="+mn-ea"/>
                          <a:cs typeface="+mn-cs"/>
                        </a:rPr>
                        <a:t>très important </a:t>
                      </a:r>
                      <a:r>
                        <a:rPr lang="fr-CA" sz="1200" b="1" i="0" u="none" strike="noStrike" kern="1200" dirty="0">
                          <a:solidFill>
                            <a:srgbClr val="595959"/>
                          </a:solidFill>
                          <a:effectLst/>
                          <a:latin typeface="Arial" panose="020B0604020202020204" pitchFamily="34" charset="0"/>
                          <a:ea typeface="+mn-ea"/>
                          <a:cs typeface="+mn-cs"/>
                        </a:rPr>
                        <a:t>d’être servi en anglais dans les lieux suivants </a:t>
                      </a:r>
                    </a:p>
                    <a:p>
                      <a:pPr marL="0" marR="0" lvl="0" indent="0" algn="l" defTabSz="914400" rtl="0" eaLnBrk="1" fontAlgn="ctr" latinLnBrk="0" hangingPunct="1">
                        <a:lnSpc>
                          <a:spcPct val="100000"/>
                        </a:lnSpc>
                        <a:spcBef>
                          <a:spcPts val="0"/>
                        </a:spcBef>
                        <a:spcAft>
                          <a:spcPts val="0"/>
                        </a:spcAft>
                        <a:buClrTx/>
                        <a:buSzTx/>
                        <a:buFontTx/>
                        <a:buNone/>
                        <a:tabLst/>
                        <a:defRPr/>
                      </a:pPr>
                      <a:r>
                        <a:rPr lang="fr-CA" sz="1200" b="0" i="1" u="none" strike="noStrike" kern="1200" dirty="0">
                          <a:solidFill>
                            <a:srgbClr val="595959"/>
                          </a:solidFill>
                          <a:effectLst/>
                          <a:latin typeface="Arial" panose="020B0604020202020204" pitchFamily="34" charset="0"/>
                          <a:ea typeface="+mn-ea"/>
                          <a:cs typeface="+mn-cs"/>
                        </a:rPr>
                        <a:t>(% il était très important de recevoir les services en anglais)</a:t>
                      </a:r>
                      <a:endParaRPr lang="en-US" sz="1200" b="0" i="1" kern="1200" dirty="0">
                        <a:solidFill>
                          <a:srgbClr val="00AFDC"/>
                        </a:solidFill>
                        <a:highlight>
                          <a:srgbClr val="FFFF00"/>
                        </a:highlight>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extLst>
                  <a:ext uri="{0D108BD9-81ED-4DB2-BD59-A6C34878D82A}">
                    <a16:rowId xmlns:a16="http://schemas.microsoft.com/office/drawing/2014/main" val="2695458164"/>
                  </a:ext>
                </a:extLst>
              </a:tr>
              <a:tr h="12846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été servis en anglais lorsqu’ils ont vu un médecin dans un cabinet privé ou une clinique,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900" b="0"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1899</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69</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4122645"/>
                  </a:ext>
                </a:extLst>
              </a:tr>
              <a:tr h="242593">
                <a:tc>
                  <a:txBody>
                    <a:bodyPr/>
                    <a:lstStyle/>
                    <a:p>
                      <a:pPr algn="l" fontAlgn="ctr"/>
                      <a:r>
                        <a:rPr lang="fr-CA" sz="1200" b="0" i="0" u="none" strike="noStrike" kern="1200" dirty="0">
                          <a:solidFill>
                            <a:srgbClr val="595959"/>
                          </a:solidFill>
                          <a:effectLst/>
                          <a:latin typeface="Arial" panose="020B0604020202020204" pitchFamily="34" charset="0"/>
                          <a:ea typeface="+mn-ea"/>
                          <a:cs typeface="+mn-cs"/>
                        </a:rPr>
                        <a:t>Lors de la consultation avec un </a:t>
                      </a:r>
                      <a:r>
                        <a:rPr lang="fr-CA" sz="1200" b="1" i="0" u="none" strike="noStrike" kern="1200" dirty="0">
                          <a:solidFill>
                            <a:srgbClr val="595959"/>
                          </a:solidFill>
                          <a:effectLst/>
                          <a:latin typeface="Arial" panose="020B0604020202020204" pitchFamily="34" charset="0"/>
                          <a:ea typeface="+mn-ea"/>
                          <a:cs typeface="+mn-cs"/>
                        </a:rPr>
                        <a:t>médecin</a:t>
                      </a:r>
                      <a:r>
                        <a:rPr lang="fr-CA" sz="1200" b="0" i="0" u="none" strike="noStrike" kern="1200" dirty="0">
                          <a:solidFill>
                            <a:srgbClr val="595959"/>
                          </a:solidFill>
                          <a:effectLst/>
                          <a:latin typeface="Arial" panose="020B0604020202020204" pitchFamily="34" charset="0"/>
                          <a:ea typeface="+mn-ea"/>
                          <a:cs typeface="+mn-cs"/>
                        </a:rPr>
                        <a:t> en cabinet privé ou clinique</a:t>
                      </a:r>
                      <a:endParaRPr lang="en-US" sz="1200" b="0"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CA" sz="1200" b="0" i="0" u="none" strike="noStrike" kern="1200" dirty="0">
                          <a:solidFill>
                            <a:srgbClr val="595959"/>
                          </a:solidFill>
                          <a:effectLst/>
                          <a:latin typeface="Arial" panose="020B0604020202020204" pitchFamily="34" charset="0"/>
                          <a:ea typeface="+mn-ea"/>
                          <a:cs typeface="Arial" panose="020B0604020202020204" pitchFamily="34" charset="0"/>
                        </a:rPr>
                        <a:t>--</a:t>
                      </a: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84</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84</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4135967242"/>
                  </a:ext>
                </a:extLst>
              </a:tr>
              <a:tr h="12846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été servis en anglais lors de la visite au CLSC de leur région,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900" b="0"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1405</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30</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5035093"/>
                  </a:ext>
                </a:extLst>
              </a:tr>
              <a:tr h="24259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kern="1200" dirty="0" err="1">
                          <a:solidFill>
                            <a:srgbClr val="595959"/>
                          </a:solidFill>
                          <a:effectLst/>
                          <a:latin typeface="Arial" panose="020B0604020202020204" pitchFamily="34" charset="0"/>
                          <a:ea typeface="+mn-ea"/>
                          <a:cs typeface="+mn-cs"/>
                        </a:rPr>
                        <a:t>Lors</a:t>
                      </a:r>
                      <a:r>
                        <a:rPr lang="en-US" sz="1200" b="0" i="0" u="none" strike="noStrike" kern="1200" dirty="0">
                          <a:solidFill>
                            <a:srgbClr val="595959"/>
                          </a:solidFill>
                          <a:effectLst/>
                          <a:latin typeface="Arial" panose="020B0604020202020204" pitchFamily="34" charset="0"/>
                          <a:ea typeface="+mn-ea"/>
                          <a:cs typeface="+mn-cs"/>
                        </a:rPr>
                        <a:t> de la plus </a:t>
                      </a:r>
                      <a:r>
                        <a:rPr lang="en-US" sz="1200" b="0" i="0" u="none" strike="noStrike" kern="1200" dirty="0" err="1">
                          <a:solidFill>
                            <a:srgbClr val="595959"/>
                          </a:solidFill>
                          <a:effectLst/>
                          <a:latin typeface="Arial" panose="020B0604020202020204" pitchFamily="34" charset="0"/>
                          <a:ea typeface="+mn-ea"/>
                          <a:cs typeface="+mn-cs"/>
                        </a:rPr>
                        <a:t>récente</a:t>
                      </a:r>
                      <a:r>
                        <a:rPr lang="en-US" sz="1200" b="0" i="0" u="none" strike="noStrike" kern="1200" dirty="0">
                          <a:solidFill>
                            <a:srgbClr val="595959"/>
                          </a:solidFill>
                          <a:effectLst/>
                          <a:latin typeface="Arial" panose="020B0604020202020204" pitchFamily="34" charset="0"/>
                          <a:ea typeface="+mn-ea"/>
                          <a:cs typeface="+mn-cs"/>
                        </a:rPr>
                        <a:t> </a:t>
                      </a:r>
                      <a:r>
                        <a:rPr lang="en-US" sz="1200" b="0" i="0" u="none" strike="noStrike" kern="1200" dirty="0" err="1">
                          <a:solidFill>
                            <a:srgbClr val="595959"/>
                          </a:solidFill>
                          <a:effectLst/>
                          <a:latin typeface="Arial" panose="020B0604020202020204" pitchFamily="34" charset="0"/>
                          <a:ea typeface="+mn-ea"/>
                          <a:cs typeface="+mn-cs"/>
                        </a:rPr>
                        <a:t>visite</a:t>
                      </a:r>
                      <a:r>
                        <a:rPr lang="en-US" sz="1200" b="0" i="0" u="none" strike="noStrike" kern="1200" dirty="0">
                          <a:solidFill>
                            <a:srgbClr val="595959"/>
                          </a:solidFill>
                          <a:effectLst/>
                          <a:latin typeface="Arial" panose="020B0604020202020204" pitchFamily="34" charset="0"/>
                          <a:ea typeface="+mn-ea"/>
                          <a:cs typeface="+mn-cs"/>
                        </a:rPr>
                        <a:t> au </a:t>
                      </a:r>
                      <a:r>
                        <a:rPr lang="en-US" sz="1200" b="1" i="0" u="none" strike="noStrike" kern="1200" dirty="0">
                          <a:solidFill>
                            <a:srgbClr val="595959"/>
                          </a:solidFill>
                          <a:effectLst/>
                          <a:latin typeface="Arial" panose="020B0604020202020204" pitchFamily="34" charset="0"/>
                          <a:ea typeface="+mn-ea"/>
                          <a:cs typeface="+mn-cs"/>
                        </a:rPr>
                        <a:t>CLSC</a:t>
                      </a: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CA" sz="1200" b="0" i="0" u="none" strike="noStrike" kern="1200" dirty="0">
                          <a:solidFill>
                            <a:srgbClr val="595959"/>
                          </a:solidFill>
                          <a:effectLst/>
                          <a:latin typeface="Arial" panose="020B0604020202020204" pitchFamily="34" charset="0"/>
                          <a:ea typeface="+mn-ea"/>
                          <a:cs typeface="Arial" panose="020B0604020202020204" pitchFamily="34" charset="0"/>
                        </a:rPr>
                        <a:t>--</a:t>
                      </a: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82</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82</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202657074"/>
                  </a:ext>
                </a:extLst>
              </a:tr>
              <a:tr h="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été servis en anglais lors de l’utilisation des services d’Info Santé ou Info Social,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900" b="0"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1221</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34</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4157854"/>
                  </a:ext>
                </a:extLst>
              </a:tr>
              <a:tr h="242593">
                <a:tc>
                  <a:txBody>
                    <a:bodyPr/>
                    <a:lstStyle/>
                    <a:p>
                      <a:pPr algn="l" fontAlgn="ctr"/>
                      <a:r>
                        <a:rPr lang="fr-CA" sz="1200" b="0" i="0" u="none" strike="noStrike" kern="1200" dirty="0">
                          <a:solidFill>
                            <a:srgbClr val="595959"/>
                          </a:solidFill>
                          <a:effectLst/>
                          <a:latin typeface="Arial" panose="020B0604020202020204" pitchFamily="34" charset="0"/>
                          <a:ea typeface="+mn-ea"/>
                          <a:cs typeface="+mn-cs"/>
                        </a:rPr>
                        <a:t>Lors de l’utilisation des services </a:t>
                      </a:r>
                      <a:r>
                        <a:rPr lang="fr-CA" sz="1200" b="1" i="0" u="none" strike="noStrike" kern="1200" dirty="0">
                          <a:solidFill>
                            <a:srgbClr val="595959"/>
                          </a:solidFill>
                          <a:effectLst/>
                          <a:latin typeface="Arial" panose="020B0604020202020204" pitchFamily="34" charset="0"/>
                          <a:ea typeface="+mn-ea"/>
                          <a:cs typeface="+mn-cs"/>
                        </a:rPr>
                        <a:t>d’Info Santé ou Info Social</a:t>
                      </a:r>
                      <a:endParaRPr lang="en-US" sz="1200" b="1"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CA" sz="1200" b="0" i="0" u="none" strike="noStrike" kern="1200" dirty="0">
                          <a:solidFill>
                            <a:srgbClr val="595959"/>
                          </a:solidFill>
                          <a:effectLst/>
                          <a:latin typeface="Arial" panose="020B0604020202020204" pitchFamily="34" charset="0"/>
                          <a:ea typeface="+mn-ea"/>
                          <a:cs typeface="Arial" panose="020B0604020202020204" pitchFamily="34" charset="0"/>
                        </a:rPr>
                        <a:t>--</a:t>
                      </a: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88</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90</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4016028957"/>
                  </a:ext>
                </a:extLst>
              </a:tr>
              <a:tr h="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été servis en anglais lors de la visite à l'urgence ou la clinique externe de l’hôpital,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900" b="0"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1362</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40</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9956743"/>
                  </a:ext>
                </a:extLst>
              </a:tr>
              <a:tr h="242593">
                <a:tc>
                  <a:txBody>
                    <a:bodyPr/>
                    <a:lstStyle/>
                    <a:p>
                      <a:pPr algn="l" fontAlgn="ctr"/>
                      <a:r>
                        <a:rPr lang="fr-CA" sz="1200" b="0" i="0" u="none" strike="noStrike" kern="1200" dirty="0">
                          <a:solidFill>
                            <a:srgbClr val="595959"/>
                          </a:solidFill>
                          <a:effectLst/>
                          <a:latin typeface="Arial" panose="020B0604020202020204" pitchFamily="34" charset="0"/>
                          <a:ea typeface="+mn-ea"/>
                          <a:cs typeface="+mn-cs"/>
                        </a:rPr>
                        <a:t>Lors de la visite à </a:t>
                      </a:r>
                      <a:r>
                        <a:rPr lang="fr-CA" sz="1200" b="1" i="0" u="none" strike="noStrike" kern="1200" dirty="0">
                          <a:solidFill>
                            <a:srgbClr val="595959"/>
                          </a:solidFill>
                          <a:effectLst/>
                          <a:latin typeface="Arial" panose="020B0604020202020204" pitchFamily="34" charset="0"/>
                          <a:ea typeface="+mn-ea"/>
                          <a:cs typeface="+mn-cs"/>
                        </a:rPr>
                        <a:t>l’urgence</a:t>
                      </a:r>
                      <a:r>
                        <a:rPr lang="fr-CA" sz="1200" b="0" i="0" u="none" strike="noStrike" kern="1200" dirty="0">
                          <a:solidFill>
                            <a:srgbClr val="595959"/>
                          </a:solidFill>
                          <a:effectLst/>
                          <a:latin typeface="Arial" panose="020B0604020202020204" pitchFamily="34" charset="0"/>
                          <a:ea typeface="+mn-ea"/>
                          <a:cs typeface="+mn-cs"/>
                        </a:rPr>
                        <a:t> ou la clinique externe de l’hôpital</a:t>
                      </a:r>
                      <a:endParaRPr lang="en-US" sz="1200" b="0"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CA" sz="1200" b="0" i="0" u="none" strike="noStrike" kern="1200" dirty="0">
                          <a:solidFill>
                            <a:srgbClr val="595959"/>
                          </a:solidFill>
                          <a:effectLst/>
                          <a:latin typeface="Arial" panose="020B0604020202020204" pitchFamily="34" charset="0"/>
                          <a:ea typeface="+mn-ea"/>
                          <a:cs typeface="Arial" panose="020B0604020202020204" pitchFamily="34" charset="0"/>
                        </a:rPr>
                        <a:t>--</a:t>
                      </a: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87</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81</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1713827409"/>
                  </a:ext>
                </a:extLst>
              </a:tr>
              <a:tr h="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été servis en anglais lors qu’ils ont passé la nuit à l’hôpital,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900" b="0"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949</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26</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7682015"/>
                  </a:ext>
                </a:extLst>
              </a:tr>
              <a:tr h="24259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1200" b="0" i="0" u="none" strike="noStrike" kern="1200" dirty="0">
                          <a:solidFill>
                            <a:srgbClr val="595959"/>
                          </a:solidFill>
                          <a:effectLst/>
                          <a:latin typeface="Arial" panose="020B0604020202020204" pitchFamily="34" charset="0"/>
                          <a:ea typeface="+mn-ea"/>
                          <a:cs typeface="+mn-cs"/>
                        </a:rPr>
                        <a:t>Lors du </a:t>
                      </a:r>
                      <a:r>
                        <a:rPr lang="fr-CA" sz="1200" b="1" i="0" u="none" strike="noStrike" kern="1200" dirty="0">
                          <a:solidFill>
                            <a:srgbClr val="595959"/>
                          </a:solidFill>
                          <a:effectLst/>
                          <a:latin typeface="Arial" panose="020B0604020202020204" pitchFamily="34" charset="0"/>
                          <a:ea typeface="+mn-ea"/>
                          <a:cs typeface="+mn-cs"/>
                        </a:rPr>
                        <a:t>séjour</a:t>
                      </a:r>
                      <a:r>
                        <a:rPr lang="fr-CA" sz="1200" b="0" i="0" u="none" strike="noStrike" kern="1200" dirty="0">
                          <a:solidFill>
                            <a:srgbClr val="595959"/>
                          </a:solidFill>
                          <a:effectLst/>
                          <a:latin typeface="Arial" panose="020B0604020202020204" pitchFamily="34" charset="0"/>
                          <a:ea typeface="+mn-ea"/>
                          <a:cs typeface="+mn-cs"/>
                        </a:rPr>
                        <a:t> (d’au moins une nuit) à l’hôpital</a:t>
                      </a:r>
                      <a:endParaRPr lang="en-US" sz="1200" b="0"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CA" sz="1200" b="0" i="0" u="none" strike="noStrike" kern="1200" dirty="0">
                          <a:solidFill>
                            <a:srgbClr val="595959"/>
                          </a:solidFill>
                          <a:effectLst/>
                          <a:latin typeface="Arial" panose="020B0604020202020204" pitchFamily="34" charset="0"/>
                          <a:ea typeface="+mn-ea"/>
                          <a:cs typeface="Arial" panose="020B0604020202020204" pitchFamily="34" charset="0"/>
                        </a:rPr>
                        <a:t>--</a:t>
                      </a: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89</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nd</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356216684"/>
                  </a:ext>
                </a:extLst>
              </a:tr>
              <a:tr h="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été servis en anglais lors de l’utilisation des services en santé mentale,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1073</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31</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4912819"/>
                  </a:ext>
                </a:extLst>
              </a:tr>
              <a:tr h="24259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1200" b="0" i="0" u="none" strike="noStrike" kern="1200" dirty="0">
                          <a:solidFill>
                            <a:srgbClr val="595959"/>
                          </a:solidFill>
                          <a:effectLst/>
                          <a:latin typeface="Arial" panose="020B0604020202020204" pitchFamily="34" charset="0"/>
                          <a:ea typeface="+mn-ea"/>
                          <a:cs typeface="+mn-cs"/>
                        </a:rPr>
                        <a:t>Lors de la consultation en </a:t>
                      </a:r>
                      <a:r>
                        <a:rPr lang="fr-CA" sz="1200" b="1" i="0" u="none" strike="noStrike" kern="1200" dirty="0">
                          <a:solidFill>
                            <a:srgbClr val="595959"/>
                          </a:solidFill>
                          <a:effectLst/>
                          <a:latin typeface="Arial" panose="020B0604020202020204" pitchFamily="34" charset="0"/>
                          <a:ea typeface="+mn-ea"/>
                          <a:cs typeface="+mn-cs"/>
                        </a:rPr>
                        <a:t>santé mentale </a:t>
                      </a:r>
                      <a:r>
                        <a:rPr lang="fr-CA" sz="1200" b="0" i="0" u="none" strike="noStrike" kern="1200" dirty="0">
                          <a:solidFill>
                            <a:srgbClr val="595959"/>
                          </a:solidFill>
                          <a:effectLst/>
                          <a:latin typeface="Arial" panose="020B0604020202020204" pitchFamily="34" charset="0"/>
                          <a:ea typeface="+mn-ea"/>
                          <a:cs typeface="+mn-cs"/>
                        </a:rPr>
                        <a:t>auprès d’un professionnel de la santé et des services sociaux</a:t>
                      </a:r>
                      <a:endParaRPr lang="en-US" sz="1200" b="0"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CA" sz="1200" b="0" i="0" u="none" strike="noStrike" kern="1200" dirty="0">
                          <a:solidFill>
                            <a:srgbClr val="595959"/>
                          </a:solidFill>
                          <a:effectLst/>
                          <a:latin typeface="Arial" panose="020B0604020202020204" pitchFamily="34" charset="0"/>
                          <a:ea typeface="+mn-ea"/>
                          <a:cs typeface="Arial" panose="020B0604020202020204" pitchFamily="34" charset="0"/>
                        </a:rPr>
                        <a:t>--</a:t>
                      </a: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91</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89</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1381920888"/>
                  </a:ext>
                </a:extLst>
              </a:tr>
            </a:tbl>
          </a:graphicData>
        </a:graphic>
      </p:graphicFrame>
      <p:sp>
        <p:nvSpPr>
          <p:cNvPr id="5" name="ZoneTexte 4">
            <a:extLst>
              <a:ext uri="{FF2B5EF4-FFF2-40B4-BE49-F238E27FC236}">
                <a16:creationId xmlns:a16="http://schemas.microsoft.com/office/drawing/2014/main" id="{08AA7CE6-5563-5339-6D7E-F13BF69A0EFB}"/>
              </a:ext>
            </a:extLst>
          </p:cNvPr>
          <p:cNvSpPr txBox="1"/>
          <p:nvPr/>
        </p:nvSpPr>
        <p:spPr>
          <a:xfrm>
            <a:off x="5812971" y="6492442"/>
            <a:ext cx="1789272" cy="276999"/>
          </a:xfrm>
          <a:prstGeom prst="rect">
            <a:avLst/>
          </a:prstGeom>
          <a:noFill/>
        </p:spPr>
        <p:txBody>
          <a:bodyPr wrap="none" rtlCol="0">
            <a:spAutoFit/>
          </a:bodyPr>
          <a:lstStyle/>
          <a:p>
            <a:r>
              <a:rPr lang="fr-CA" sz="1200" i="1" dirty="0">
                <a:solidFill>
                  <a:schemeClr val="tx1">
                    <a:lumMod val="65000"/>
                    <a:lumOff val="35000"/>
                  </a:schemeClr>
                </a:solidFill>
                <a:latin typeface="Arial" panose="020B0604020202020204" pitchFamily="34" charset="0"/>
                <a:cs typeface="Arial" panose="020B0604020202020204" pitchFamily="34" charset="0"/>
              </a:rPr>
              <a:t>-- : Question non posée</a:t>
            </a:r>
          </a:p>
        </p:txBody>
      </p:sp>
    </p:spTree>
    <p:extLst>
      <p:ext uri="{BB962C8B-B14F-4D97-AF65-F5344CB8AC3E}">
        <p14:creationId xmlns:p14="http://schemas.microsoft.com/office/powerpoint/2010/main" val="2648138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5765" y="362430"/>
            <a:ext cx="7439660" cy="1008062"/>
          </a:xfrm>
        </p:spPr>
        <p:txBody>
          <a:bodyPr>
            <a:normAutofit fontScale="90000"/>
          </a:bodyPr>
          <a:lstStyle/>
          <a:p>
            <a:r>
              <a:rPr lang="fr-CA" sz="2400" dirty="0">
                <a:solidFill>
                  <a:srgbClr val="00AFDC"/>
                </a:solidFill>
              </a:rPr>
              <a:t>Importance de l’accès à des professionnels en anglais + se sentir à l’aise de demander des services en anglais</a:t>
            </a:r>
            <a:br>
              <a:rPr lang="fr-CA" sz="2400" dirty="0">
                <a:solidFill>
                  <a:srgbClr val="00AFDC"/>
                </a:solidFill>
              </a:rPr>
            </a:br>
            <a:r>
              <a:rPr lang="fr-CA" sz="1200" b="0" dirty="0">
                <a:solidFill>
                  <a:srgbClr val="00AFDC"/>
                </a:solidFill>
              </a:rPr>
              <a:t>Base: variable</a:t>
            </a:r>
            <a:endParaRPr lang="fr-CA" sz="1200" b="0" dirty="0"/>
          </a:p>
        </p:txBody>
      </p:sp>
      <p:sp>
        <p:nvSpPr>
          <p:cNvPr id="3" name="Espace réservé du pied de page 2"/>
          <p:cNvSpPr>
            <a:spLocks noGrp="1"/>
          </p:cNvSpPr>
          <p:nvPr>
            <p:ph type="ftr" sz="quarter" idx="11"/>
          </p:nvPr>
        </p:nvSpPr>
        <p:spPr>
          <a:xfrm>
            <a:off x="267495" y="6581852"/>
            <a:ext cx="375557" cy="187589"/>
          </a:xfrm>
        </p:spPr>
        <p:txBody>
          <a:bodyPr/>
          <a:lstStyle/>
          <a:p>
            <a:pPr>
              <a:defRPr/>
            </a:pPr>
            <a:r>
              <a:rPr lang="fr-CA" dirty="0">
                <a:solidFill>
                  <a:srgbClr val="000000">
                    <a:tint val="75000"/>
                  </a:srgbClr>
                </a:solidFill>
              </a:rPr>
              <a:t>CROP</a:t>
            </a:r>
          </a:p>
        </p:txBody>
      </p:sp>
      <p:sp>
        <p:nvSpPr>
          <p:cNvPr id="4" name="Espace réservé du numéro de diapositive 3"/>
          <p:cNvSpPr>
            <a:spLocks noGrp="1"/>
          </p:cNvSpPr>
          <p:nvPr>
            <p:ph type="sldNum" sz="quarter" idx="12"/>
          </p:nvPr>
        </p:nvSpPr>
        <p:spPr/>
        <p:txBody>
          <a:bodyPr/>
          <a:lstStyle/>
          <a:p>
            <a:pPr>
              <a:defRPr/>
            </a:pPr>
            <a:fld id="{E7B58D81-04C7-47EB-9B1C-20051A4D7758}" type="slidenum">
              <a:rPr lang="fr-CA">
                <a:solidFill>
                  <a:srgbClr val="000000">
                    <a:tint val="75000"/>
                  </a:srgbClr>
                </a:solidFill>
              </a:rPr>
              <a:pPr>
                <a:defRPr/>
              </a:pPr>
              <a:t>9</a:t>
            </a:fld>
            <a:endParaRPr lang="fr-CA" dirty="0">
              <a:solidFill>
                <a:srgbClr val="000000">
                  <a:tint val="75000"/>
                </a:srgbClr>
              </a:solidFill>
            </a:endParaRPr>
          </a:p>
        </p:txBody>
      </p:sp>
      <p:graphicFrame>
        <p:nvGraphicFramePr>
          <p:cNvPr id="7" name="Table 9">
            <a:extLst>
              <a:ext uri="{FF2B5EF4-FFF2-40B4-BE49-F238E27FC236}">
                <a16:creationId xmlns:a16="http://schemas.microsoft.com/office/drawing/2014/main" id="{DDA739DD-0CF5-6C2F-F539-73EF4A0225D2}"/>
              </a:ext>
            </a:extLst>
          </p:cNvPr>
          <p:cNvGraphicFramePr>
            <a:graphicFrameLocks noGrp="1"/>
          </p:cNvGraphicFramePr>
          <p:nvPr>
            <p:custDataLst>
              <p:tags r:id="rId1"/>
            </p:custDataLst>
            <p:extLst>
              <p:ext uri="{D42A27DB-BD31-4B8C-83A1-F6EECF244321}">
                <p14:modId xmlns:p14="http://schemas.microsoft.com/office/powerpoint/2010/main" val="3385059902"/>
              </p:ext>
            </p:extLst>
          </p:nvPr>
        </p:nvGraphicFramePr>
        <p:xfrm>
          <a:off x="745765" y="1581423"/>
          <a:ext cx="9072000" cy="4734825"/>
        </p:xfrm>
        <a:graphic>
          <a:graphicData uri="http://schemas.openxmlformats.org/drawingml/2006/table">
            <a:tbl>
              <a:tblPr firstRow="1" bandRow="1">
                <a:tableStyleId>{2D5ABB26-0587-4C30-8999-92F81FD0307C}</a:tableStyleId>
              </a:tblPr>
              <a:tblGrid>
                <a:gridCol w="5400000">
                  <a:extLst>
                    <a:ext uri="{9D8B030D-6E8A-4147-A177-3AD203B41FA5}">
                      <a16:colId xmlns:a16="http://schemas.microsoft.com/office/drawing/2014/main" val="20000"/>
                    </a:ext>
                  </a:extLst>
                </a:gridCol>
                <a:gridCol w="122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400544558"/>
                    </a:ext>
                  </a:extLst>
                </a:gridCol>
                <a:gridCol w="1224000">
                  <a:extLst>
                    <a:ext uri="{9D8B030D-6E8A-4147-A177-3AD203B41FA5}">
                      <a16:colId xmlns:a16="http://schemas.microsoft.com/office/drawing/2014/main" val="1292201667"/>
                    </a:ext>
                  </a:extLst>
                </a:gridCol>
              </a:tblGrid>
              <a:tr h="488836">
                <a:tc>
                  <a:txBody>
                    <a:bodyPr/>
                    <a:lstStyle/>
                    <a:p>
                      <a:pPr marL="0" marR="0" lvl="0" indent="0" algn="l" defTabSz="914400" rtl="0" eaLnBrk="0" fontAlgn="base" latinLnBrk="0" hangingPunct="0">
                        <a:lnSpc>
                          <a:spcPct val="95000"/>
                        </a:lnSpc>
                        <a:spcBef>
                          <a:spcPct val="0"/>
                        </a:spcBef>
                        <a:spcAft>
                          <a:spcPct val="0"/>
                        </a:spcAft>
                        <a:buClrTx/>
                        <a:buSzPct val="85000"/>
                        <a:buFontTx/>
                        <a:buNone/>
                        <a:tabLst/>
                        <a:defRPr/>
                      </a:pPr>
                      <a:r>
                        <a:rPr lang="en-CA" sz="1200" b="1" dirty="0">
                          <a:solidFill>
                            <a:srgbClr val="00AFDC"/>
                          </a:solidFill>
                          <a:latin typeface="Arial" pitchFamily="34" charset="0"/>
                          <a:cs typeface="Arial" pitchFamily="34" charset="0"/>
                        </a:rPr>
                        <a:t>(%)</a:t>
                      </a:r>
                      <a:endParaRPr lang="en-CA" sz="1100" b="1" i="1" dirty="0">
                        <a:solidFill>
                          <a:srgbClr val="00AFDC"/>
                        </a:solidFill>
                        <a:latin typeface="Arial" pitchFamily="34" charset="0"/>
                        <a:cs typeface="Arial" pitchFamily="34" charset="0"/>
                      </a:endParaRPr>
                    </a:p>
                  </a:txBody>
                  <a:tcPr marL="0" marR="0">
                    <a:lnL>
                      <a:noFill/>
                    </a:lnL>
                    <a:lnR w="38100" cap="flat" cmpd="sng" algn="ctr">
                      <a:no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r>
                        <a:rPr lang="fr-CA" sz="1200" b="1" i="0" u="none" strike="noStrike" kern="1200" noProof="0" dirty="0">
                          <a:solidFill>
                            <a:srgbClr val="595959"/>
                          </a:solidFill>
                          <a:effectLst/>
                          <a:latin typeface="Arial Narrow" panose="020B0606020202030204" pitchFamily="34" charset="0"/>
                          <a:ea typeface="+mn-ea"/>
                          <a:cs typeface="+mn-cs"/>
                        </a:rPr>
                        <a:t>Province de Québec FRANCOPHONES</a:t>
                      </a:r>
                    </a:p>
                  </a:txBody>
                  <a:tcPr marL="12698" marR="12698" marT="9525" marB="0" anchor="ctr">
                    <a:lnL w="381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fr-CA" sz="1200" b="1" kern="1200" noProof="0" dirty="0">
                          <a:solidFill>
                            <a:schemeClr val="tx1">
                              <a:lumMod val="65000"/>
                              <a:lumOff val="35000"/>
                            </a:schemeClr>
                          </a:solidFill>
                          <a:latin typeface="Arial Narrow" panose="020B0606020202030204" pitchFamily="34" charset="0"/>
                          <a:ea typeface="+mn-ea"/>
                          <a:cs typeface="Arial"/>
                        </a:rPr>
                        <a:t>Province de Québec ANGLOPHONES</a:t>
                      </a:r>
                    </a:p>
                  </a:txBody>
                  <a:tcPr marL="12698" marR="12698"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fr-CA" sz="1200" b="1" kern="1200">
                          <a:solidFill>
                            <a:schemeClr val="tx1">
                              <a:lumMod val="65000"/>
                              <a:lumOff val="35000"/>
                            </a:schemeClr>
                          </a:solidFill>
                          <a:latin typeface="Arial Narrow" panose="020B0606020202030204" pitchFamily="34" charset="0"/>
                          <a:ea typeface="+mn-ea"/>
                          <a:cs typeface="Arial"/>
                        </a:rPr>
                        <a:t>Laurentides </a:t>
                      </a:r>
                      <a:endParaRPr lang="fr-CA" sz="1200" b="1" kern="1200" dirty="0">
                        <a:solidFill>
                          <a:schemeClr val="tx1">
                            <a:lumMod val="65000"/>
                            <a:lumOff val="35000"/>
                          </a:schemeClr>
                        </a:solidFill>
                        <a:latin typeface="Arial Narrow" panose="020B0606020202030204" pitchFamily="34" charset="0"/>
                        <a:ea typeface="+mn-ea"/>
                        <a:cs typeface="Arial"/>
                      </a:endParaRPr>
                    </a:p>
                    <a:p>
                      <a:pPr algn="ctr" fontAlgn="b"/>
                      <a:r>
                        <a:rPr lang="fr-CA" sz="1200" b="1" kern="1200" dirty="0">
                          <a:solidFill>
                            <a:schemeClr val="tx1">
                              <a:lumMod val="65000"/>
                              <a:lumOff val="35000"/>
                            </a:schemeClr>
                          </a:solidFill>
                          <a:latin typeface="Arial Narrow" panose="020B0606020202030204" pitchFamily="34" charset="0"/>
                          <a:ea typeface="+mn-ea"/>
                          <a:cs typeface="Arial"/>
                        </a:rPr>
                        <a:t>ANGLOPHONES</a:t>
                      </a: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57150"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10001"/>
                  </a:ext>
                </a:extLst>
              </a:tr>
              <a:tr h="288000">
                <a:tc gridSpan="4">
                  <a:txBody>
                    <a:bodyPr/>
                    <a:lstStyle/>
                    <a:p>
                      <a:pPr marL="0" algn="l" defTabSz="914400" rtl="0" eaLnBrk="1" fontAlgn="ctr" latinLnBrk="0" hangingPunct="1"/>
                      <a:r>
                        <a:rPr lang="fr-CA" sz="1200" b="1" kern="1200" dirty="0">
                          <a:solidFill>
                            <a:srgbClr val="00AFDC"/>
                          </a:solidFill>
                          <a:latin typeface="Arial" pitchFamily="34" charset="0"/>
                          <a:ea typeface="+mn-ea"/>
                          <a:cs typeface="Arial" pitchFamily="34" charset="0"/>
                        </a:rPr>
                        <a:t>IMPORTANCE POUR LA COMPRÉHENSION D’ÊTRE SERVI EN ANGLAIS PAR LES PROFESSIONNELS </a:t>
                      </a:r>
                    </a:p>
                    <a:p>
                      <a:pPr marL="0" marR="0" lvl="0" indent="0" algn="l" defTabSz="914400" rtl="0" eaLnBrk="1" fontAlgn="ctr" latinLnBrk="0" hangingPunct="1">
                        <a:lnSpc>
                          <a:spcPct val="100000"/>
                        </a:lnSpc>
                        <a:spcBef>
                          <a:spcPts val="0"/>
                        </a:spcBef>
                        <a:spcAft>
                          <a:spcPts val="0"/>
                        </a:spcAft>
                        <a:buClrTx/>
                        <a:buSzTx/>
                        <a:buFontTx/>
                        <a:buNone/>
                        <a:tabLst/>
                        <a:defRPr/>
                      </a:pPr>
                      <a:r>
                        <a:rPr lang="fr-CA" sz="1200" b="1" i="0" u="none" strike="noStrike" kern="1200" dirty="0">
                          <a:solidFill>
                            <a:srgbClr val="595959"/>
                          </a:solidFill>
                          <a:effectLst/>
                          <a:latin typeface="Arial" panose="020B0604020202020204" pitchFamily="34" charset="0"/>
                          <a:ea typeface="+mn-ea"/>
                          <a:cs typeface="+mn-cs"/>
                        </a:rPr>
                        <a:t>Considèrent qu’il était </a:t>
                      </a:r>
                      <a:r>
                        <a:rPr lang="fr-CA" sz="1200" b="1" i="0" u="sng" strike="noStrike" kern="1200" dirty="0">
                          <a:solidFill>
                            <a:srgbClr val="595959"/>
                          </a:solidFill>
                          <a:effectLst/>
                          <a:latin typeface="Arial" panose="020B0604020202020204" pitchFamily="34" charset="0"/>
                          <a:ea typeface="+mn-ea"/>
                          <a:cs typeface="+mn-cs"/>
                        </a:rPr>
                        <a:t>très important </a:t>
                      </a:r>
                      <a:r>
                        <a:rPr lang="fr-CA" sz="1200" b="1" i="0" u="none" strike="noStrike" kern="1200" dirty="0">
                          <a:solidFill>
                            <a:srgbClr val="595959"/>
                          </a:solidFill>
                          <a:effectLst/>
                          <a:latin typeface="Arial" panose="020B0604020202020204" pitchFamily="34" charset="0"/>
                          <a:ea typeface="+mn-ea"/>
                          <a:cs typeface="+mn-cs"/>
                        </a:rPr>
                        <a:t>d’être servi en anglais par… </a:t>
                      </a:r>
                      <a:r>
                        <a:rPr lang="fr-CA" sz="1200" b="0" i="1" u="none" strike="noStrike" kern="1200" dirty="0">
                          <a:solidFill>
                            <a:srgbClr val="595959"/>
                          </a:solidFill>
                          <a:effectLst/>
                          <a:latin typeface="Arial" panose="020B0604020202020204" pitchFamily="34" charset="0"/>
                          <a:ea typeface="+mn-ea"/>
                          <a:cs typeface="+mn-cs"/>
                        </a:rPr>
                        <a:t>(% très important)</a:t>
                      </a:r>
                      <a:endParaRPr lang="en-US" sz="1200" b="0" i="1" kern="1200" dirty="0">
                        <a:solidFill>
                          <a:srgbClr val="00AFDC"/>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extLst>
                  <a:ext uri="{0D108BD9-81ED-4DB2-BD59-A6C34878D82A}">
                    <a16:rowId xmlns:a16="http://schemas.microsoft.com/office/drawing/2014/main" val="2695458164"/>
                  </a:ext>
                </a:extLst>
              </a:tr>
              <a:tr h="12846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eu recours aux services d’une CLSC de leur région,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900" b="0"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2110</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69</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4122645"/>
                  </a:ext>
                </a:extLst>
              </a:tr>
              <a:tr h="242593">
                <a:tc>
                  <a:txBody>
                    <a:bodyPr/>
                    <a:lstStyle/>
                    <a:p>
                      <a:pPr algn="l" fontAlgn="ctr"/>
                      <a:r>
                        <a:rPr lang="fr-CA" sz="1200" b="0" i="0" u="none" strike="noStrike" kern="1200" dirty="0">
                          <a:solidFill>
                            <a:srgbClr val="595959"/>
                          </a:solidFill>
                          <a:effectLst/>
                          <a:latin typeface="Arial" panose="020B0604020202020204" pitchFamily="34" charset="0"/>
                          <a:ea typeface="+mn-ea"/>
                          <a:cs typeface="+mn-cs"/>
                        </a:rPr>
                        <a:t>Le professionnel en santé / services sociaux du </a:t>
                      </a:r>
                      <a:r>
                        <a:rPr lang="fr-CA" sz="1200" b="1" i="0" u="none" strike="noStrike" kern="1200" dirty="0">
                          <a:solidFill>
                            <a:srgbClr val="595959"/>
                          </a:solidFill>
                          <a:effectLst/>
                          <a:latin typeface="Arial" panose="020B0604020202020204" pitchFamily="34" charset="0"/>
                          <a:ea typeface="+mn-ea"/>
                          <a:cs typeface="+mn-cs"/>
                        </a:rPr>
                        <a:t>CLSC</a:t>
                      </a:r>
                      <a:endParaRPr lang="en-US" sz="1200" b="1"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CA" sz="1200" b="0" i="0" u="none" strike="noStrike" kern="1200" dirty="0">
                          <a:solidFill>
                            <a:srgbClr val="595959"/>
                          </a:solidFill>
                          <a:effectLst/>
                          <a:latin typeface="Arial" panose="020B0604020202020204" pitchFamily="34" charset="0"/>
                          <a:ea typeface="+mn-ea"/>
                          <a:cs typeface="Arial" panose="020B0604020202020204" pitchFamily="34" charset="0"/>
                        </a:rPr>
                        <a:t>--</a:t>
                      </a: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59</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55</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4135967242"/>
                  </a:ext>
                </a:extLst>
              </a:tr>
              <a:tr h="12846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Répondants qui ont eu recours aux services de l'urgence ou d'une clinique externe d'un hôpital,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900" b="0"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1907</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71</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5035093"/>
                  </a:ext>
                </a:extLst>
              </a:tr>
              <a:tr h="24259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1200" b="0" i="0" u="none" strike="noStrike" kern="1200" dirty="0">
                          <a:solidFill>
                            <a:srgbClr val="595959"/>
                          </a:solidFill>
                          <a:effectLst/>
                          <a:latin typeface="Arial" panose="020B0604020202020204" pitchFamily="34" charset="0"/>
                          <a:ea typeface="+mn-ea"/>
                          <a:cs typeface="+mn-cs"/>
                        </a:rPr>
                        <a:t>Le professionnel en santé / services sociaux de </a:t>
                      </a:r>
                      <a:r>
                        <a:rPr lang="fr-CA" sz="1200" b="1" i="0" u="none" strike="noStrike" kern="1200" dirty="0">
                          <a:solidFill>
                            <a:srgbClr val="595959"/>
                          </a:solidFill>
                          <a:effectLst/>
                          <a:latin typeface="Arial" panose="020B0604020202020204" pitchFamily="34" charset="0"/>
                          <a:ea typeface="+mn-ea"/>
                          <a:cs typeface="+mn-cs"/>
                        </a:rPr>
                        <a:t>l’urgence</a:t>
                      </a:r>
                      <a:r>
                        <a:rPr lang="fr-CA" sz="1200" b="0" i="0" u="none" strike="noStrike" kern="1200" dirty="0">
                          <a:solidFill>
                            <a:srgbClr val="595959"/>
                          </a:solidFill>
                          <a:effectLst/>
                          <a:latin typeface="Arial" panose="020B0604020202020204" pitchFamily="34" charset="0"/>
                          <a:ea typeface="+mn-ea"/>
                          <a:cs typeface="+mn-cs"/>
                        </a:rPr>
                        <a:t> ou la </a:t>
                      </a:r>
                      <a:r>
                        <a:rPr lang="fr-CA" sz="1200" b="1" i="0" u="none" strike="noStrike" kern="1200" dirty="0">
                          <a:solidFill>
                            <a:srgbClr val="595959"/>
                          </a:solidFill>
                          <a:effectLst/>
                          <a:latin typeface="Arial" panose="020B0604020202020204" pitchFamily="34" charset="0"/>
                          <a:ea typeface="+mn-ea"/>
                          <a:cs typeface="+mn-cs"/>
                        </a:rPr>
                        <a:t>clinique</a:t>
                      </a:r>
                      <a:r>
                        <a:rPr lang="fr-CA" sz="1200" b="0" i="0" u="none" strike="noStrike" kern="1200" dirty="0">
                          <a:solidFill>
                            <a:srgbClr val="595959"/>
                          </a:solidFill>
                          <a:effectLst/>
                          <a:latin typeface="Arial" panose="020B0604020202020204" pitchFamily="34" charset="0"/>
                          <a:ea typeface="+mn-ea"/>
                          <a:cs typeface="+mn-cs"/>
                        </a:rPr>
                        <a:t> externe de l’hôpital</a:t>
                      </a:r>
                      <a:endParaRPr lang="en-US" sz="1200" b="0"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CA" sz="1200" b="0" i="0" u="none" strike="noStrike" kern="1200" dirty="0">
                          <a:solidFill>
                            <a:srgbClr val="595959"/>
                          </a:solidFill>
                          <a:effectLst/>
                          <a:latin typeface="Arial" panose="020B0604020202020204" pitchFamily="34" charset="0"/>
                          <a:ea typeface="+mn-ea"/>
                          <a:cs typeface="Arial" panose="020B0604020202020204" pitchFamily="34" charset="0"/>
                        </a:rPr>
                        <a:t>--</a:t>
                      </a: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67</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61</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202657074"/>
                  </a:ext>
                </a:extLst>
              </a:tr>
              <a:tr h="24259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sz="1200" b="0"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1200" b="0" i="0" u="none" strike="noStrike" dirty="0">
                        <a:solidFill>
                          <a:srgbClr val="FF0000"/>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1250866"/>
                  </a:ext>
                </a:extLst>
              </a:tr>
              <a:tr h="242593">
                <a:tc gridSpan="4">
                  <a:txBody>
                    <a:bodyPr/>
                    <a:lstStyle/>
                    <a:p>
                      <a:pPr marL="0" algn="l" defTabSz="914400" rtl="0" eaLnBrk="1" fontAlgn="ctr" latinLnBrk="0" hangingPunct="1"/>
                      <a:r>
                        <a:rPr lang="fr-CA" sz="1200" b="1" kern="1200" dirty="0">
                          <a:solidFill>
                            <a:srgbClr val="00AFDC"/>
                          </a:solidFill>
                          <a:latin typeface="Arial" pitchFamily="34" charset="0"/>
                          <a:ea typeface="+mn-ea"/>
                          <a:cs typeface="Arial" pitchFamily="34" charset="0"/>
                        </a:rPr>
                        <a:t>IMPORTANCE QUE LES SERVICES SOIENT FOURNIS EN ANGLAIS SI DES BESOINS SE PRÉSENTAIENT</a:t>
                      </a:r>
                    </a:p>
                    <a:p>
                      <a:pPr marL="0" marR="0" lvl="0" indent="0" algn="l" defTabSz="914400" rtl="0" eaLnBrk="1" fontAlgn="ctr" latinLnBrk="0" hangingPunct="1">
                        <a:lnSpc>
                          <a:spcPct val="100000"/>
                        </a:lnSpc>
                        <a:spcBef>
                          <a:spcPts val="0"/>
                        </a:spcBef>
                        <a:spcAft>
                          <a:spcPts val="0"/>
                        </a:spcAft>
                        <a:buClrTx/>
                        <a:buSzTx/>
                        <a:buFontTx/>
                        <a:buNone/>
                        <a:tabLst/>
                        <a:defRPr/>
                      </a:pPr>
                      <a:r>
                        <a:rPr lang="fr-CA" sz="1200" b="1" i="0" u="none" strike="noStrike" kern="1200" dirty="0">
                          <a:solidFill>
                            <a:srgbClr val="595959"/>
                          </a:solidFill>
                          <a:effectLst/>
                          <a:latin typeface="Arial" panose="020B0604020202020204" pitchFamily="34" charset="0"/>
                          <a:ea typeface="+mn-ea"/>
                          <a:cs typeface="+mn-cs"/>
                        </a:rPr>
                        <a:t>Considèrent qu’il serait </a:t>
                      </a:r>
                      <a:r>
                        <a:rPr lang="fr-CA" sz="1200" b="1" i="0" u="sng" strike="noStrike" kern="1200" dirty="0">
                          <a:solidFill>
                            <a:srgbClr val="595959"/>
                          </a:solidFill>
                          <a:effectLst/>
                          <a:latin typeface="Arial" panose="020B0604020202020204" pitchFamily="34" charset="0"/>
                          <a:ea typeface="+mn-ea"/>
                          <a:cs typeface="+mn-cs"/>
                        </a:rPr>
                        <a:t>très important </a:t>
                      </a:r>
                      <a:r>
                        <a:rPr lang="fr-CA" sz="1200" b="1" i="0" u="none" strike="noStrike" kern="1200" dirty="0">
                          <a:solidFill>
                            <a:srgbClr val="595959"/>
                          </a:solidFill>
                          <a:effectLst/>
                          <a:latin typeface="Arial" panose="020B0604020202020204" pitchFamily="34" charset="0"/>
                          <a:ea typeface="+mn-ea"/>
                          <a:cs typeface="+mn-cs"/>
                        </a:rPr>
                        <a:t>d’être servi en anglais si des besoins de services se présentaient pour… </a:t>
                      </a:r>
                    </a:p>
                    <a:p>
                      <a:pPr marL="0" marR="0" lvl="0" indent="0" algn="l" defTabSz="914400" rtl="0" eaLnBrk="1" fontAlgn="ctr" latinLnBrk="0" hangingPunct="1">
                        <a:lnSpc>
                          <a:spcPct val="100000"/>
                        </a:lnSpc>
                        <a:spcBef>
                          <a:spcPts val="0"/>
                        </a:spcBef>
                        <a:spcAft>
                          <a:spcPts val="0"/>
                        </a:spcAft>
                        <a:buClrTx/>
                        <a:buSzTx/>
                        <a:buFontTx/>
                        <a:buNone/>
                        <a:tabLst/>
                        <a:defRPr/>
                      </a:pPr>
                      <a:r>
                        <a:rPr lang="fr-CA" sz="1200" b="0" i="1" u="none" strike="noStrike" kern="1200" dirty="0">
                          <a:solidFill>
                            <a:srgbClr val="595959"/>
                          </a:solidFill>
                          <a:effectLst/>
                          <a:latin typeface="Arial" panose="020B0604020202020204" pitchFamily="34" charset="0"/>
                          <a:ea typeface="+mn-ea"/>
                          <a:cs typeface="+mn-cs"/>
                        </a:rPr>
                        <a:t>(% très important)</a:t>
                      </a:r>
                      <a:endParaRPr lang="en-US" sz="1200" b="0" i="1" kern="1200" dirty="0">
                        <a:solidFill>
                          <a:srgbClr val="00AFDC"/>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hMerge="1">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extLst>
                  <a:ext uri="{0D108BD9-81ED-4DB2-BD59-A6C34878D82A}">
                    <a16:rowId xmlns:a16="http://schemas.microsoft.com/office/drawing/2014/main" val="2691889056"/>
                  </a:ext>
                </a:extLst>
              </a:tr>
              <a:tr h="5045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900" b="0" i="1" kern="1200" dirty="0">
                          <a:solidFill>
                            <a:schemeClr val="tx1">
                              <a:lumMod val="50000"/>
                              <a:lumOff val="50000"/>
                            </a:schemeClr>
                          </a:solidFill>
                          <a:latin typeface="Arial" pitchFamily="34" charset="0"/>
                          <a:ea typeface="+mn-ea"/>
                          <a:cs typeface="Arial" pitchFamily="34" charset="0"/>
                        </a:rPr>
                        <a:t>Tous les répondants , n=</a:t>
                      </a:r>
                      <a:endParaRPr lang="en-US" sz="900" b="0" i="1" kern="1200" dirty="0">
                        <a:solidFill>
                          <a:schemeClr val="tx1">
                            <a:lumMod val="50000"/>
                            <a:lumOff val="50000"/>
                          </a:schemeClr>
                        </a:solidFill>
                        <a:latin typeface="Arial" pitchFamily="34" charset="0"/>
                        <a:ea typeface="+mn-ea"/>
                        <a:cs typeface="Arial"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900" b="0"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4318</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174</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4043544"/>
                  </a:ext>
                </a:extLst>
              </a:tr>
              <a:tr h="242593">
                <a:tc>
                  <a:txBody>
                    <a:bodyPr/>
                    <a:lstStyle/>
                    <a:p>
                      <a:pPr algn="l" fontAlgn="ctr"/>
                      <a:r>
                        <a:rPr lang="fr-CA" sz="1200" b="0" i="0" u="none" strike="noStrike" kern="1200" dirty="0">
                          <a:solidFill>
                            <a:srgbClr val="595959"/>
                          </a:solidFill>
                          <a:effectLst/>
                          <a:latin typeface="Arial" panose="020B0604020202020204" pitchFamily="34" charset="0"/>
                          <a:ea typeface="+mn-ea"/>
                          <a:cs typeface="+mn-cs"/>
                        </a:rPr>
                        <a:t>Du soutien en santé mentale</a:t>
                      </a:r>
                      <a:endParaRPr lang="en-US" sz="1200" b="1"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CA" sz="1200" b="0" i="0" u="none" strike="noStrike" kern="1200" dirty="0">
                          <a:solidFill>
                            <a:srgbClr val="595959"/>
                          </a:solidFill>
                          <a:effectLst/>
                          <a:latin typeface="Arial" panose="020B0604020202020204" pitchFamily="34" charset="0"/>
                          <a:ea typeface="+mn-ea"/>
                          <a:cs typeface="Arial" panose="020B0604020202020204" pitchFamily="34" charset="0"/>
                        </a:rPr>
                        <a:t>--</a:t>
                      </a: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72</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67</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784044499"/>
                  </a:ext>
                </a:extLst>
              </a:tr>
              <a:tr h="242593">
                <a:tc>
                  <a:txBody>
                    <a:bodyPr/>
                    <a:lstStyle/>
                    <a:p>
                      <a:pPr algn="l" fontAlgn="ctr"/>
                      <a:endParaRPr lang="en-US" sz="1200" b="1" i="1" u="none" strike="noStrike" kern="1200" dirty="0">
                        <a:solidFill>
                          <a:srgbClr val="595959"/>
                        </a:solidFill>
                        <a:effectLst/>
                        <a:latin typeface="Arial" panose="020B0604020202020204" pitchFamily="34" charset="0"/>
                        <a:ea typeface="+mn-ea"/>
                        <a:cs typeface="+mn-cs"/>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fr-CA" sz="1200" b="1" i="0" u="none" strike="noStrike" dirty="0">
                        <a:solidFill>
                          <a:srgbClr val="FF0000"/>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86857431"/>
                  </a:ext>
                </a:extLst>
              </a:tr>
              <a:tr h="24259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CA" sz="1200" b="1" kern="1200" dirty="0">
                          <a:solidFill>
                            <a:srgbClr val="00AFDC"/>
                          </a:solidFill>
                          <a:latin typeface="Arial" pitchFamily="34" charset="0"/>
                          <a:ea typeface="+mn-ea"/>
                          <a:cs typeface="Arial" pitchFamily="34" charset="0"/>
                        </a:rPr>
                        <a:t>SE SENTIR À L’AISE DE DEMANDER DES SERVICES EN ANGLAIS</a:t>
                      </a: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a:txBody>
                    <a:bodyPr/>
                    <a:lstStyle/>
                    <a:p>
                      <a:pPr algn="ctr" fontAlgn="ctr"/>
                      <a:endParaRPr lang="fr-CA" sz="1200" b="1"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a:txBody>
                    <a:bodyPr/>
                    <a:lstStyle/>
                    <a:p>
                      <a:pPr algn="ctr" fontAlgn="ct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tc>
                  <a:txBody>
                    <a:bodyPr/>
                    <a:lstStyle/>
                    <a:p>
                      <a:pPr algn="ctr" fontAlgn="ctr"/>
                      <a:endParaRPr lang="fr-CA" sz="1200" b="1" i="0" u="none" strike="noStrike" dirty="0">
                        <a:solidFill>
                          <a:srgbClr val="FF0000"/>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5F3FF">
                        <a:alpha val="30196"/>
                      </a:srgbClr>
                    </a:solidFill>
                  </a:tcPr>
                </a:tc>
                <a:extLst>
                  <a:ext uri="{0D108BD9-81ED-4DB2-BD59-A6C34878D82A}">
                    <a16:rowId xmlns:a16="http://schemas.microsoft.com/office/drawing/2014/main" val="2822573919"/>
                  </a:ext>
                </a:extLst>
              </a:tr>
              <a:tr h="242593">
                <a:tc>
                  <a:txBody>
                    <a:bodyPr/>
                    <a:lstStyle/>
                    <a:p>
                      <a:pPr marL="0" marR="0" lvl="0" indent="0" algn="l" defTabSz="914400" rtl="0" eaLnBrk="0" fontAlgn="base" latinLnBrk="0" hangingPunct="0">
                        <a:lnSpc>
                          <a:spcPct val="95000"/>
                        </a:lnSpc>
                        <a:spcBef>
                          <a:spcPct val="0"/>
                        </a:spcBef>
                        <a:spcAft>
                          <a:spcPts val="600"/>
                        </a:spcAft>
                        <a:buClrTx/>
                        <a:buSzPct val="85000"/>
                        <a:buFontTx/>
                        <a:buNone/>
                        <a:tabLst/>
                        <a:defRPr/>
                      </a:pPr>
                      <a:r>
                        <a:rPr lang="en-CA" sz="900" b="0" i="1" dirty="0">
                          <a:solidFill>
                            <a:schemeClr val="tx1">
                              <a:lumMod val="50000"/>
                              <a:lumOff val="50000"/>
                            </a:schemeClr>
                          </a:solidFill>
                          <a:latin typeface="Arial" pitchFamily="34" charset="0"/>
                          <a:cs typeface="Arial" pitchFamily="34" charset="0"/>
                        </a:rPr>
                        <a:t>Tous les </a:t>
                      </a:r>
                      <a:r>
                        <a:rPr lang="en-CA" sz="900" b="0" i="1" dirty="0" err="1">
                          <a:solidFill>
                            <a:schemeClr val="tx1">
                              <a:lumMod val="50000"/>
                              <a:lumOff val="50000"/>
                            </a:schemeClr>
                          </a:solidFill>
                          <a:latin typeface="Arial" pitchFamily="34" charset="0"/>
                          <a:cs typeface="Arial" pitchFamily="34" charset="0"/>
                        </a:rPr>
                        <a:t>répondants</a:t>
                      </a:r>
                      <a:r>
                        <a:rPr lang="en-CA" sz="900" b="0" i="1" dirty="0">
                          <a:solidFill>
                            <a:schemeClr val="tx1">
                              <a:lumMod val="50000"/>
                              <a:lumOff val="50000"/>
                            </a:schemeClr>
                          </a:solidFill>
                          <a:latin typeface="Arial" pitchFamily="34" charset="0"/>
                          <a:cs typeface="Arial" pitchFamily="34" charset="0"/>
                        </a:rPr>
                        <a:t> : n=</a:t>
                      </a:r>
                    </a:p>
                  </a:txBody>
                  <a:tcPr marL="0" marR="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fr-CA" sz="900" b="0"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4318</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174</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142518"/>
                  </a:ext>
                </a:extLst>
              </a:tr>
              <a:tr h="242593">
                <a:tc>
                  <a:txBody>
                    <a:bodyPr/>
                    <a:lstStyle/>
                    <a:p>
                      <a:pPr algn="l" fontAlgn="ctr"/>
                      <a:r>
                        <a:rPr lang="fr-CA" sz="1200" b="0" i="0" u="none" strike="noStrike" dirty="0">
                          <a:solidFill>
                            <a:srgbClr val="595959"/>
                          </a:solidFill>
                          <a:effectLst/>
                          <a:latin typeface="Arial" panose="020B0604020202020204" pitchFamily="34" charset="0"/>
                        </a:rPr>
                        <a:t>Ne se sentent </a:t>
                      </a:r>
                      <a:r>
                        <a:rPr lang="fr-CA" sz="1200" b="1" i="0" u="none" strike="noStrike" dirty="0">
                          <a:solidFill>
                            <a:srgbClr val="595959"/>
                          </a:solidFill>
                          <a:effectLst/>
                          <a:latin typeface="Arial" panose="020B0604020202020204" pitchFamily="34" charset="0"/>
                        </a:rPr>
                        <a:t>PAS</a:t>
                      </a:r>
                      <a:r>
                        <a:rPr lang="fr-CA" sz="1200" b="0" i="0" u="none" strike="noStrike" dirty="0">
                          <a:solidFill>
                            <a:srgbClr val="595959"/>
                          </a:solidFill>
                          <a:effectLst/>
                          <a:latin typeface="Arial" panose="020B0604020202020204" pitchFamily="34" charset="0"/>
                        </a:rPr>
                        <a:t> </a:t>
                      </a:r>
                      <a:r>
                        <a:rPr lang="fr-CA" sz="1200" b="0" i="0" u="none" strike="noStrike">
                          <a:solidFill>
                            <a:srgbClr val="595959"/>
                          </a:solidFill>
                          <a:effectLst/>
                          <a:latin typeface="Arial" panose="020B0604020202020204" pitchFamily="34" charset="0"/>
                        </a:rPr>
                        <a:t>à l’aise </a:t>
                      </a:r>
                      <a:r>
                        <a:rPr lang="fr-CA" sz="1200" b="0" i="0" u="none" strike="noStrike" dirty="0">
                          <a:solidFill>
                            <a:srgbClr val="595959"/>
                          </a:solidFill>
                          <a:effectLst/>
                          <a:latin typeface="Arial" panose="020B0604020202020204" pitchFamily="34" charset="0"/>
                        </a:rPr>
                        <a:t>de demander des services en </a:t>
                      </a:r>
                      <a:r>
                        <a:rPr lang="fr-CA" sz="1200" b="1" i="0" u="none" strike="noStrike" dirty="0">
                          <a:solidFill>
                            <a:srgbClr val="595959"/>
                          </a:solidFill>
                          <a:effectLst/>
                          <a:latin typeface="Arial" panose="020B0604020202020204" pitchFamily="34" charset="0"/>
                        </a:rPr>
                        <a:t>anglais</a:t>
                      </a:r>
                      <a:r>
                        <a:rPr lang="fr-CA" sz="1200" b="0" i="0" u="none" strike="noStrike" dirty="0">
                          <a:solidFill>
                            <a:srgbClr val="595959"/>
                          </a:solidFill>
                          <a:effectLst/>
                          <a:latin typeface="Arial" panose="020B0604020202020204" pitchFamily="34" charset="0"/>
                        </a:rPr>
                        <a:t> lorsqu’ils ont besoin du service d’un établissement public en santé / services sociaux</a:t>
                      </a:r>
                      <a:endParaRPr lang="fr-CA" sz="1200" b="0" i="1" u="none" strike="noStrike" dirty="0">
                        <a:solidFill>
                          <a:srgbClr val="595959"/>
                        </a:solidFill>
                        <a:effectLst/>
                        <a:latin typeface="Arial" panose="020B0604020202020204"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kumimoji="0" lang="fr-CA" sz="1200" b="1"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rPr>
                        <a:t>--</a:t>
                      </a: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23</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1" i="0" u="none" strike="noStrike" kern="1200" cap="none" spc="0" normalizeH="0" baseline="0" noProof="0">
                          <a:ln>
                            <a:noFill/>
                          </a:ln>
                          <a:solidFill>
                            <a:srgbClr val="00B0F0"/>
                          </a:solidFill>
                          <a:effectLst/>
                          <a:uLnTx/>
                          <a:uFillTx/>
                          <a:latin typeface="Arial" panose="020B0604020202020204" pitchFamily="34" charset="0"/>
                          <a:ea typeface="+mn-ea"/>
                          <a:cs typeface="Arial" panose="020B0604020202020204" pitchFamily="34" charset="0"/>
                        </a:rPr>
                        <a:t>31</a:t>
                      </a:r>
                      <a:endParaRPr lang="fr-CA" sz="1200" b="1" i="0" u="none" strike="noStrike" dirty="0">
                        <a:solidFill>
                          <a:srgbClr val="00B0F0"/>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1355721917"/>
                  </a:ext>
                </a:extLst>
              </a:tr>
              <a:tr h="0">
                <a:tc>
                  <a:txBody>
                    <a:bodyPr/>
                    <a:lstStyle/>
                    <a:p>
                      <a:pPr marL="0" marR="0" lvl="0" indent="0" algn="l" defTabSz="914400" rtl="0" eaLnBrk="0" fontAlgn="base" latinLnBrk="0" hangingPunct="0">
                        <a:lnSpc>
                          <a:spcPct val="95000"/>
                        </a:lnSpc>
                        <a:spcBef>
                          <a:spcPct val="0"/>
                        </a:spcBef>
                        <a:spcAft>
                          <a:spcPts val="600"/>
                        </a:spcAft>
                        <a:buClrTx/>
                        <a:buSzPct val="85000"/>
                        <a:buFontTx/>
                        <a:buNone/>
                        <a:tabLst/>
                        <a:defRPr/>
                      </a:pPr>
                      <a:r>
                        <a:rPr lang="fr-CA" sz="900" b="0" i="1" dirty="0">
                          <a:solidFill>
                            <a:schemeClr val="tx1">
                              <a:lumMod val="50000"/>
                              <a:lumOff val="50000"/>
                            </a:schemeClr>
                          </a:solidFill>
                          <a:latin typeface="Arial" pitchFamily="34" charset="0"/>
                          <a:cs typeface="Arial" pitchFamily="34" charset="0"/>
                        </a:rPr>
                        <a:t>Répondants qui ne se sentent pas à l'aise de demander ces services en anglais</a:t>
                      </a:r>
                      <a:r>
                        <a:rPr lang="en-CA" sz="900" b="0" i="1" dirty="0">
                          <a:solidFill>
                            <a:schemeClr val="tx1">
                              <a:lumMod val="50000"/>
                              <a:lumOff val="50000"/>
                            </a:schemeClr>
                          </a:solidFill>
                          <a:latin typeface="Arial" pitchFamily="34" charset="0"/>
                          <a:cs typeface="Arial" pitchFamily="34" charset="0"/>
                        </a:rPr>
                        <a:t>: n=</a:t>
                      </a:r>
                    </a:p>
                  </a:txBody>
                  <a:tcPr marL="0" marR="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fr-CA" sz="900" b="0" i="0" u="none" strike="noStrike" kern="1200" dirty="0">
                        <a:solidFill>
                          <a:srgbClr val="595959"/>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1056</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CA" sz="9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58</a:t>
                      </a:r>
                      <a:endParaRPr kumimoji="0" lang="fr-CA" sz="9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9893672"/>
                  </a:ext>
                </a:extLst>
              </a:tr>
              <a:tr h="242593">
                <a:tc>
                  <a:txBody>
                    <a:bodyPr/>
                    <a:lstStyle/>
                    <a:p>
                      <a:pPr algn="l" fontAlgn="ctr"/>
                      <a:r>
                        <a:rPr lang="fr-CA" sz="1200" b="0" i="0" u="none" strike="noStrike" dirty="0">
                          <a:solidFill>
                            <a:srgbClr val="595959"/>
                          </a:solidFill>
                          <a:effectLst/>
                          <a:latin typeface="Arial" panose="020B0604020202020204" pitchFamily="34" charset="0"/>
                        </a:rPr>
                        <a:t>Ne se sentent pas à l’aise de demander des services en anglais en raison de </a:t>
                      </a:r>
                      <a:r>
                        <a:rPr lang="fr-CA" sz="1200" b="1" i="0" u="none" strike="noStrike" dirty="0">
                          <a:solidFill>
                            <a:srgbClr val="595959"/>
                          </a:solidFill>
                          <a:effectLst/>
                          <a:latin typeface="Arial" panose="020B0604020202020204" pitchFamily="34" charset="0"/>
                        </a:rPr>
                        <a:t>l’attitude du personnel</a:t>
                      </a:r>
                      <a:endParaRPr lang="fr-CA" sz="1200" b="1" i="1" u="none" strike="noStrike" dirty="0">
                        <a:solidFill>
                          <a:srgbClr val="595959"/>
                        </a:solidFill>
                        <a:effectLst/>
                        <a:latin typeface="Arial" panose="020B0604020202020204" pitchFamily="34" charset="0"/>
                      </a:endParaRPr>
                    </a:p>
                  </a:txBody>
                  <a:tcPr marL="9525" marR="9525" marT="9525"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kumimoji="0" lang="fr-CA" sz="1200" b="1"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rPr>
                        <a:t>--</a:t>
                      </a:r>
                      <a:endParaRPr lang="fr-CA" sz="1200" b="1" i="0" u="none" strike="noStrike" dirty="0">
                        <a:solidFill>
                          <a:schemeClr val="tx1">
                            <a:lumMod val="65000"/>
                            <a:lumOff val="35000"/>
                          </a:schemeClr>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kumimoji="0" lang="fr-CA" sz="1200" b="0" i="0" u="none" strike="noStrike" kern="1200" cap="none" spc="0" normalizeH="0" baseline="0" noProof="0">
                          <a:ln>
                            <a:noFill/>
                          </a:ln>
                          <a:solidFill>
                            <a:srgbClr val="595959"/>
                          </a:solidFill>
                          <a:effectLst/>
                          <a:uLnTx/>
                          <a:uFillTx/>
                          <a:latin typeface="Arial" panose="020B0604020202020204" pitchFamily="34" charset="0"/>
                          <a:ea typeface="+mn-ea"/>
                          <a:cs typeface="Arial" panose="020B0604020202020204" pitchFamily="34" charset="0"/>
                        </a:rPr>
                        <a:t>56</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ctr"/>
                      <a:r>
                        <a:rPr kumimoji="0" lang="fr-CA" sz="1200" b="0" i="0" u="none" strike="noStrike" kern="1200" cap="none" spc="0" normalizeH="0" baseline="0" noProof="0" dirty="0">
                          <a:ln>
                            <a:noFill/>
                          </a:ln>
                          <a:solidFill>
                            <a:srgbClr val="595959"/>
                          </a:solidFill>
                          <a:effectLst/>
                          <a:uLnTx/>
                          <a:uFillTx/>
                          <a:latin typeface="Arial" panose="020B0604020202020204" pitchFamily="34" charset="0"/>
                          <a:ea typeface="+mn-ea"/>
                          <a:cs typeface="Arial" panose="020B0604020202020204" pitchFamily="34" charset="0"/>
                        </a:rPr>
                        <a:t>59</a:t>
                      </a:r>
                      <a:endParaRPr lang="fr-CA" sz="1200" b="0" i="0" u="none" strike="noStrike" dirty="0">
                        <a:solidFill>
                          <a:srgbClr val="595959"/>
                        </a:solidFill>
                        <a:effectLst/>
                        <a:latin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2336588564"/>
                  </a:ext>
                </a:extLst>
              </a:tr>
            </a:tbl>
          </a:graphicData>
        </a:graphic>
      </p:graphicFrame>
      <p:sp>
        <p:nvSpPr>
          <p:cNvPr id="5" name="ZoneTexte 4">
            <a:extLst>
              <a:ext uri="{FF2B5EF4-FFF2-40B4-BE49-F238E27FC236}">
                <a16:creationId xmlns:a16="http://schemas.microsoft.com/office/drawing/2014/main" id="{18BA9400-EDF1-39C8-8DFD-9831EB7D6A98}"/>
              </a:ext>
            </a:extLst>
          </p:cNvPr>
          <p:cNvSpPr txBox="1"/>
          <p:nvPr/>
        </p:nvSpPr>
        <p:spPr>
          <a:xfrm>
            <a:off x="5812971" y="6492442"/>
            <a:ext cx="1789272" cy="276999"/>
          </a:xfrm>
          <a:prstGeom prst="rect">
            <a:avLst/>
          </a:prstGeom>
          <a:noFill/>
        </p:spPr>
        <p:txBody>
          <a:bodyPr wrap="none" rtlCol="0">
            <a:spAutoFit/>
          </a:bodyPr>
          <a:lstStyle/>
          <a:p>
            <a:r>
              <a:rPr lang="fr-CA" sz="1200" i="1" dirty="0">
                <a:solidFill>
                  <a:schemeClr val="tx1">
                    <a:lumMod val="65000"/>
                    <a:lumOff val="35000"/>
                  </a:schemeClr>
                </a:solidFill>
                <a:latin typeface="Arial" panose="020B0604020202020204" pitchFamily="34" charset="0"/>
                <a:cs typeface="Arial" panose="020B0604020202020204" pitchFamily="34" charset="0"/>
              </a:rPr>
              <a:t>-- : Question non posée</a:t>
            </a:r>
          </a:p>
        </p:txBody>
      </p:sp>
    </p:spTree>
    <p:extLst>
      <p:ext uri="{BB962C8B-B14F-4D97-AF65-F5344CB8AC3E}">
        <p14:creationId xmlns:p14="http://schemas.microsoft.com/office/powerpoint/2010/main" val="16005194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4"/>
</p:tagLst>
</file>

<file path=ppt/tags/tag11.xml><?xml version="1.0" encoding="utf-8"?>
<p:tagLst xmlns:a="http://schemas.openxmlformats.org/drawingml/2006/main" xmlns:r="http://schemas.openxmlformats.org/officeDocument/2006/relationships" xmlns:p="http://schemas.openxmlformats.org/presentationml/2006/main">
  <p:tag name="NUM" val="4"/>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5"/>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4"/>
</p:tagLst>
</file>

<file path=ppt/tags/tag9.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1_Thème Office">
  <a:themeElements>
    <a:clrScheme name="CROP">
      <a:dk1>
        <a:srgbClr val="000000"/>
      </a:dk1>
      <a:lt1>
        <a:sysClr val="window" lastClr="FFFFFF"/>
      </a:lt1>
      <a:dk2>
        <a:srgbClr val="00AFDC"/>
      </a:dk2>
      <a:lt2>
        <a:srgbClr val="88959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2E74E195EF8DB418D89351097A4A585" ma:contentTypeVersion="16" ma:contentTypeDescription="Create a new document." ma:contentTypeScope="" ma:versionID="f8231d46e4ab0a703299ea8dabe85f94">
  <xsd:schema xmlns:xsd="http://www.w3.org/2001/XMLSchema" xmlns:xs="http://www.w3.org/2001/XMLSchema" xmlns:p="http://schemas.microsoft.com/office/2006/metadata/properties" xmlns:ns2="2a7bfea5-198c-4df0-86ee-140dd7d03ea0" xmlns:ns3="dfdb27f5-b375-40d5-8168-1909feb75c3b" targetNamespace="http://schemas.microsoft.com/office/2006/metadata/properties" ma:root="true" ma:fieldsID="85ea4667562bca921ac5723a319b3ad6" ns2:_="" ns3:_="">
    <xsd:import namespace="2a7bfea5-198c-4df0-86ee-140dd7d03ea0"/>
    <xsd:import namespace="dfdb27f5-b375-40d5-8168-1909feb75c3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LengthInSeconds" minOccurs="0"/>
                <xsd:element ref="ns2:MediaServiceDateTaken"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_x0034_KDescription"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7bfea5-198c-4df0-86ee-140dd7d03e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Location" ma:index="14" nillable="true" ma:displayName="Location" ma:indexed="true"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3ec6f842-6287-42fe-86ef-5754f163f906" ma:termSetId="09814cd3-568e-fe90-9814-8d621ff8fb84" ma:anchorId="fba54fb3-c3e1-fe81-a776-ca4b69148c4d" ma:open="true" ma:isKeyword="false">
      <xsd:complexType>
        <xsd:sequence>
          <xsd:element ref="pc:Terms" minOccurs="0" maxOccurs="1"/>
        </xsd:sequence>
      </xsd:complexType>
    </xsd:element>
    <xsd:element name="_x0034_KDescription" ma:index="20" nillable="true" ma:displayName="4K Description" ma:format="Dropdown" ma:internalName="_x0034_KDescription">
      <xsd:simpleType>
        <xsd:restriction base="dms:Text">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fdb27f5-b375-40d5-8168-1909feb75c3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da10af3d-ea8b-4503-9880-9b465b0500fa}" ma:internalName="TaxCatchAll" ma:showField="CatchAllData" ma:web="dfdb27f5-b375-40d5-8168-1909feb75c3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43CCE2-09EE-4D16-83AD-386E961CD57C}"/>
</file>

<file path=customXml/itemProps2.xml><?xml version="1.0" encoding="utf-8"?>
<ds:datastoreItem xmlns:ds="http://schemas.openxmlformats.org/officeDocument/2006/customXml" ds:itemID="{71EAED0D-A8FE-4B05-9771-6251684E5768}"/>
</file>

<file path=docProps/app.xml><?xml version="1.0" encoding="utf-8"?>
<Properties xmlns="http://schemas.openxmlformats.org/officeDocument/2006/extended-properties" xmlns:vt="http://schemas.openxmlformats.org/officeDocument/2006/docPropsVTypes">
  <TotalTime>818</TotalTime>
  <Words>2620</Words>
  <Application>Microsoft Office PowerPoint</Application>
  <PresentationFormat>Grand écran</PresentationFormat>
  <Paragraphs>392</Paragraphs>
  <Slides>9</Slides>
  <Notes>3</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Arial Narrow</vt:lpstr>
      <vt:lpstr>Calibri</vt:lpstr>
      <vt:lpstr>1_Thème Office</vt:lpstr>
      <vt:lpstr>Présentation PowerPoint</vt:lpstr>
      <vt:lpstr>Contexte et Méthodologie 1/2</vt:lpstr>
      <vt:lpstr>Contexte et Méthodologie 2/2</vt:lpstr>
      <vt:lpstr>Sommaire exécutif (1/2)</vt:lpstr>
      <vt:lpstr>Sommaire exécutif (2/2)</vt:lpstr>
      <vt:lpstr>Accessibilité des services Base: variable</vt:lpstr>
      <vt:lpstr>Service en anglais  Base: variable</vt:lpstr>
      <vt:lpstr>Importance d’être servi en anglais Base: variable</vt:lpstr>
      <vt:lpstr>Importance de l’accès à des professionnels en anglais + se sentir à l’aise de demander des services en anglais Base: variable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observations 1/2</dc:title>
  <dc:creator>Coralie Desjardins</dc:creator>
  <cp:lastModifiedBy>Coralie Desjardins</cp:lastModifiedBy>
  <cp:revision>53</cp:revision>
  <dcterms:created xsi:type="dcterms:W3CDTF">2023-07-04T13:21:44Z</dcterms:created>
  <dcterms:modified xsi:type="dcterms:W3CDTF">2023-09-15T18:59:40Z</dcterms:modified>
</cp:coreProperties>
</file>